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13" r:id="rId1"/>
  </p:sldMasterIdLst>
  <p:notesMasterIdLst>
    <p:notesMasterId r:id="rId14"/>
  </p:notesMasterIdLst>
  <p:sldIdLst>
    <p:sldId id="256" r:id="rId2"/>
    <p:sldId id="257" r:id="rId3"/>
    <p:sldId id="277" r:id="rId4"/>
    <p:sldId id="261" r:id="rId5"/>
    <p:sldId id="262" r:id="rId6"/>
    <p:sldId id="263" r:id="rId7"/>
    <p:sldId id="265" r:id="rId8"/>
    <p:sldId id="266" r:id="rId9"/>
    <p:sldId id="284" r:id="rId10"/>
    <p:sldId id="285" r:id="rId11"/>
    <p:sldId id="267"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B4EAA33-8AC6-41A1-B9DD-01B5D3A8DC3C}">
          <p14:sldIdLst>
            <p14:sldId id="256"/>
            <p14:sldId id="257"/>
            <p14:sldId id="277"/>
            <p14:sldId id="261"/>
            <p14:sldId id="262"/>
            <p14:sldId id="263"/>
            <p14:sldId id="265"/>
            <p14:sldId id="266"/>
            <p14:sldId id="284"/>
            <p14:sldId id="285"/>
            <p14:sldId id="267"/>
            <p14:sldId id="27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7F95"/>
    <a:srgbClr val="B19C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840" y="-15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87E8CA-7019-46A9-A9DF-D5F4734189F3}" type="datetimeFigureOut">
              <a:rPr lang="en-US" smtClean="0"/>
              <a:pPr/>
              <a:t>3/4/19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80868D-9638-480A-85C5-C7CF561D6A95}" type="slidenum">
              <a:rPr lang="en-US" smtClean="0"/>
              <a:pPr/>
              <a:t>‹#›</a:t>
            </a:fld>
            <a:endParaRPr lang="en-US"/>
          </a:p>
        </p:txBody>
      </p:sp>
    </p:spTree>
    <p:extLst>
      <p:ext uri="{BB962C8B-B14F-4D97-AF65-F5344CB8AC3E}">
        <p14:creationId xmlns:p14="http://schemas.microsoft.com/office/powerpoint/2010/main" val="1832136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80868D-9638-480A-85C5-C7CF561D6A95}" type="slidenum">
              <a:rPr lang="en-US" smtClean="0"/>
              <a:pPr/>
              <a:t>12</a:t>
            </a:fld>
            <a:endParaRPr lang="en-US"/>
          </a:p>
        </p:txBody>
      </p:sp>
    </p:spTree>
    <p:extLst>
      <p:ext uri="{BB962C8B-B14F-4D97-AF65-F5344CB8AC3E}">
        <p14:creationId xmlns:p14="http://schemas.microsoft.com/office/powerpoint/2010/main" val="55203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CE6B3-8DDB-4E96-9621-2FF040FA8472}" type="datetimeFigureOut">
              <a:rPr lang="en-US" smtClean="0"/>
              <a:pPr/>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3F8C7-80DB-4B26-AF2F-21E55FB5D7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FECE6B3-8DDB-4E96-9621-2FF040FA8472}" type="datetimeFigureOut">
              <a:rPr lang="en-US" smtClean="0"/>
              <a:pPr/>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3F8C7-80DB-4B26-AF2F-21E55FB5D7B4}"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CE6B3-8DDB-4E96-9621-2FF040FA8472}" type="datetimeFigureOut">
              <a:rPr lang="en-US" smtClean="0"/>
              <a:pPr/>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3F8C7-80DB-4B26-AF2F-21E55FB5D7B4}"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3/4/19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FECE6B3-8DDB-4E96-9621-2FF040FA8472}"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3F8C7-80DB-4B26-AF2F-21E55FB5D7B4}"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ECE6B3-8DDB-4E96-9621-2FF040FA8472}" type="datetimeFigureOut">
              <a:rPr lang="en-US" smtClean="0"/>
              <a:pPr/>
              <a:t>3/4/19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03F8C7-80DB-4B26-AF2F-21E55FB5D7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ECE6B3-8DDB-4E96-9621-2FF040FA8472}" type="datetimeFigureOut">
              <a:rPr lang="en-US" smtClean="0"/>
              <a:pPr/>
              <a:t>3/4/19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03F8C7-80DB-4B26-AF2F-21E55FB5D7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FECE6B3-8DDB-4E96-9621-2FF040FA8472}" type="datetimeFigureOut">
              <a:rPr lang="en-US" smtClean="0"/>
              <a:pPr/>
              <a:t>3/4/19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03F8C7-80DB-4B26-AF2F-21E55FB5D7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FECE6B3-8DDB-4E96-9621-2FF040FA8472}"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CE6B3-8DDB-4E96-9621-2FF040FA8472}"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3F8C7-80DB-4B26-AF2F-21E55FB5D7B4}"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FECE6B3-8DDB-4E96-9621-2FF040FA8472}" type="datetimeFigureOut">
              <a:rPr lang="en-US" smtClean="0"/>
              <a:pPr/>
              <a:t>3/4/19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C03F8C7-80DB-4B26-AF2F-21E55FB5D7B4}"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4414" r:id="rId1"/>
    <p:sldLayoutId id="2147484415" r:id="rId2"/>
    <p:sldLayoutId id="2147484416" r:id="rId3"/>
    <p:sldLayoutId id="2147484417" r:id="rId4"/>
    <p:sldLayoutId id="2147484418" r:id="rId5"/>
    <p:sldLayoutId id="2147484419" r:id="rId6"/>
    <p:sldLayoutId id="2147484420" r:id="rId7"/>
    <p:sldLayoutId id="2147484421" r:id="rId8"/>
    <p:sldLayoutId id="2147484422" r:id="rId9"/>
    <p:sldLayoutId id="2147484423" r:id="rId10"/>
    <p:sldLayoutId id="2147484424"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emf"/><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JK Financials’ Sensible Solution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5664733"/>
            <a:ext cx="1219200" cy="776224"/>
          </a:xfrm>
          <a:prstGeom prst="rect">
            <a:avLst/>
          </a:prstGeom>
        </p:spPr>
      </p:pic>
    </p:spTree>
    <p:extLst>
      <p:ext uri="{BB962C8B-B14F-4D97-AF65-F5344CB8AC3E}">
        <p14:creationId xmlns:p14="http://schemas.microsoft.com/office/powerpoint/2010/main" val="2918388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0" name="Picture 1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81000" y="1066800"/>
            <a:ext cx="975715" cy="62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747793" y="6400800"/>
            <a:ext cx="5449835" cy="338554"/>
          </a:xfrm>
          <a:prstGeom prst="rect">
            <a:avLst/>
          </a:prstGeom>
          <a:noFill/>
        </p:spPr>
        <p:txBody>
          <a:bodyPr wrap="none" rtlCol="0">
            <a:spAutoFit/>
          </a:bodyPr>
          <a:lstStyle/>
          <a:p>
            <a:pPr algn="ctr"/>
            <a:r>
              <a:rPr lang="en-US" sz="1600" dirty="0" smtClean="0"/>
              <a:t>JK Financial</a:t>
            </a:r>
            <a:r>
              <a:rPr lang="mr-IN" sz="1600" dirty="0" smtClean="0"/>
              <a:t>…</a:t>
            </a:r>
            <a:r>
              <a:rPr lang="en-US" sz="1600" dirty="0" smtClean="0"/>
              <a:t>Protecting Your Future</a:t>
            </a:r>
            <a:r>
              <a:rPr lang="mr-IN" sz="1600" dirty="0" smtClean="0"/>
              <a:t>…</a:t>
            </a:r>
            <a:r>
              <a:rPr lang="en-US" sz="1600" dirty="0" smtClean="0"/>
              <a:t>Keeping our Promises!</a:t>
            </a:r>
            <a:endParaRPr lang="en-US" sz="1600" dirty="0"/>
          </a:p>
        </p:txBody>
      </p:sp>
      <p:pic>
        <p:nvPicPr>
          <p:cNvPr id="6" name="Picture 5" descr="Good Rx Imag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2286000"/>
            <a:ext cx="7865319" cy="3886200"/>
          </a:xfrm>
          <a:prstGeom prst="rect">
            <a:avLst/>
          </a:prstGeom>
        </p:spPr>
      </p:pic>
      <p:sp>
        <p:nvSpPr>
          <p:cNvPr id="7" name="Rectangle 6"/>
          <p:cNvSpPr/>
          <p:nvPr/>
        </p:nvSpPr>
        <p:spPr>
          <a:xfrm>
            <a:off x="1583602" y="1676400"/>
            <a:ext cx="5956303" cy="577081"/>
          </a:xfrm>
          <a:prstGeom prst="rect">
            <a:avLst/>
          </a:prstGeom>
        </p:spPr>
        <p:txBody>
          <a:bodyPr wrap="none">
            <a:spAutoFit/>
          </a:bodyPr>
          <a:lstStyle/>
          <a:p>
            <a:pPr algn="ctr">
              <a:lnSpc>
                <a:spcPct val="115000"/>
              </a:lnSpc>
            </a:pPr>
            <a:r>
              <a:rPr lang="en-US" sz="2800" b="1" cap="all" dirty="0">
                <a:solidFill>
                  <a:srgbClr val="B19C41"/>
                </a:solidFill>
                <a:ea typeface="Calibri"/>
                <a:cs typeface="Times New Roman"/>
              </a:rPr>
              <a:t>The “good </a:t>
            </a:r>
            <a:r>
              <a:rPr lang="en-US" sz="2800" b="1" cap="all" dirty="0" err="1" smtClean="0">
                <a:solidFill>
                  <a:srgbClr val="B19C41"/>
                </a:solidFill>
                <a:ea typeface="Calibri"/>
                <a:cs typeface="Times New Roman"/>
              </a:rPr>
              <a:t>rX</a:t>
            </a:r>
            <a:r>
              <a:rPr lang="en-US" sz="2800" b="1" cap="all" dirty="0" smtClean="0">
                <a:solidFill>
                  <a:srgbClr val="B19C41"/>
                </a:solidFill>
                <a:ea typeface="Calibri"/>
                <a:cs typeface="Times New Roman"/>
              </a:rPr>
              <a:t>” </a:t>
            </a:r>
            <a:r>
              <a:rPr lang="en-US" sz="2800" b="1" cap="all" dirty="0">
                <a:solidFill>
                  <a:srgbClr val="B19C41"/>
                </a:solidFill>
                <a:ea typeface="Calibri"/>
                <a:cs typeface="Times New Roman"/>
              </a:rPr>
              <a:t>prescription plan</a:t>
            </a:r>
            <a:endParaRPr lang="en-US" sz="2800" dirty="0">
              <a:solidFill>
                <a:srgbClr val="B19C41"/>
              </a:solidFill>
              <a:ea typeface="Calibri"/>
              <a:cs typeface="Times New Roman"/>
            </a:endParaRPr>
          </a:p>
        </p:txBody>
      </p:sp>
    </p:spTree>
    <p:extLst>
      <p:ext uri="{BB962C8B-B14F-4D97-AF65-F5344CB8AC3E}">
        <p14:creationId xmlns:p14="http://schemas.microsoft.com/office/powerpoint/2010/main" val="2580060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print">
            <a:extLst>
              <a:ext uri="{28A0092B-C50C-407E-A947-70E740481C1C}">
                <a14:useLocalDpi xmlns:a14="http://schemas.microsoft.com/office/drawing/2010/main" val="0"/>
              </a:ext>
            </a:extLst>
          </a:blip>
          <a:stretch>
            <a:fillRect/>
          </a:stretch>
        </p:blipFill>
        <p:spPr>
          <a:xfrm>
            <a:off x="381000" y="1066800"/>
            <a:ext cx="1075691" cy="684856"/>
          </a:xfrm>
          <a:prstGeom prst="rect">
            <a:avLst/>
          </a:prstGeom>
        </p:spPr>
      </p:pic>
      <p:sp>
        <p:nvSpPr>
          <p:cNvPr id="4" name="TextBox 3"/>
          <p:cNvSpPr txBox="1"/>
          <p:nvPr/>
        </p:nvSpPr>
        <p:spPr>
          <a:xfrm>
            <a:off x="228600" y="2310348"/>
            <a:ext cx="8686800" cy="3785652"/>
          </a:xfrm>
          <a:prstGeom prst="rect">
            <a:avLst/>
          </a:prstGeom>
          <a:noFill/>
        </p:spPr>
        <p:txBody>
          <a:bodyPr wrap="square" rtlCol="0">
            <a:spAutoFit/>
          </a:bodyPr>
          <a:lstStyle/>
          <a:p>
            <a:pPr marL="285750" lvl="0" indent="-285750">
              <a:buFont typeface="Wingdings" charset="2"/>
              <a:buChar char="Ø"/>
            </a:pPr>
            <a:r>
              <a:rPr lang="en-US" sz="1600" dirty="0" smtClean="0"/>
              <a:t>Complete the </a:t>
            </a:r>
            <a:r>
              <a:rPr lang="en-US" sz="1600" dirty="0"/>
              <a:t>following steps when filing a claim with Christian </a:t>
            </a:r>
            <a:r>
              <a:rPr lang="en-US" sz="1600" dirty="0" smtClean="0"/>
              <a:t>Healthcare </a:t>
            </a:r>
            <a:r>
              <a:rPr lang="en-US" sz="1600" dirty="0"/>
              <a:t>Ministries (CHM):</a:t>
            </a:r>
          </a:p>
          <a:p>
            <a:pPr marL="800100" lvl="1" indent="-342900">
              <a:buFont typeface="+mj-lt"/>
              <a:buAutoNum type="arabicPeriod"/>
            </a:pPr>
            <a:r>
              <a:rPr lang="en-US" sz="1600" dirty="0"/>
              <a:t>Inform them that you are a “Cash Patient” who works with CHM.  (They will most likely be familiar with them and the process)</a:t>
            </a:r>
          </a:p>
          <a:p>
            <a:pPr marL="800100" lvl="1" indent="-342900">
              <a:buFont typeface="+mj-lt"/>
              <a:buAutoNum type="arabicPeriod"/>
            </a:pPr>
            <a:r>
              <a:rPr lang="en-US" sz="1600" dirty="0"/>
              <a:t>Request a discount as a cash patient.  This is normal and helps expedite the claim being processed.</a:t>
            </a:r>
          </a:p>
          <a:p>
            <a:pPr marL="800100" lvl="1" indent="-342900">
              <a:buFont typeface="+mj-lt"/>
              <a:buAutoNum type="arabicPeriod"/>
            </a:pPr>
            <a:r>
              <a:rPr lang="en-US" sz="1600" dirty="0"/>
              <a:t>Request the bills be itemized and aggregated then sent directly to you.</a:t>
            </a:r>
          </a:p>
          <a:p>
            <a:pPr marL="800100" lvl="1" indent="-342900">
              <a:buFont typeface="+mj-lt"/>
              <a:buAutoNum type="arabicPeriod"/>
            </a:pPr>
            <a:r>
              <a:rPr lang="en-US" sz="1600" dirty="0"/>
              <a:t>Once received, forward the itemized bill which should include: Name; Date of Service; Treatment Description; and Charges; To CHM, along with the following:</a:t>
            </a:r>
          </a:p>
          <a:p>
            <a:pPr marL="1257300" lvl="2" indent="-342900">
              <a:buFont typeface="Arial"/>
              <a:buChar char="•"/>
            </a:pPr>
            <a:r>
              <a:rPr lang="en-US" sz="1600" dirty="0"/>
              <a:t>Needs processing form </a:t>
            </a:r>
          </a:p>
          <a:p>
            <a:pPr marL="1257300" lvl="2" indent="-342900">
              <a:buFont typeface="Arial"/>
              <a:buChar char="•"/>
            </a:pPr>
            <a:r>
              <a:rPr lang="en-US" sz="1600" dirty="0"/>
              <a:t>Medical release form</a:t>
            </a:r>
          </a:p>
          <a:p>
            <a:pPr marL="1257300" lvl="2" indent="-342900">
              <a:buFont typeface="Arial"/>
              <a:buChar char="•"/>
            </a:pPr>
            <a:r>
              <a:rPr lang="en-US" sz="1600" dirty="0"/>
              <a:t>A brief letter describing the medical situation</a:t>
            </a:r>
          </a:p>
          <a:p>
            <a:pPr marL="800100" lvl="1" indent="-342900">
              <a:buFont typeface="+mj-lt"/>
              <a:buAutoNum type="arabicPeriod"/>
            </a:pPr>
            <a:r>
              <a:rPr lang="en-US" sz="1600" dirty="0"/>
              <a:t>Approximate claims processing time is 90 days</a:t>
            </a:r>
            <a:r>
              <a:rPr lang="en-US" sz="1600" dirty="0" smtClean="0"/>
              <a:t>.</a:t>
            </a:r>
            <a:endParaRPr lang="en-US" sz="1600" dirty="0"/>
          </a:p>
          <a:p>
            <a:pPr lvl="1"/>
            <a:endParaRPr lang="en-US" sz="1600" dirty="0"/>
          </a:p>
          <a:p>
            <a:pPr marL="285750" lvl="0" indent="-285750">
              <a:buFont typeface="Wingdings" charset="2"/>
              <a:buChar char="Ø"/>
            </a:pPr>
            <a:r>
              <a:rPr lang="en-US" sz="1600" dirty="0"/>
              <a:t>Filing a claim for any of the supplemental benefits simply requires you to forward the itemized billing along with the appropriate claim form.</a:t>
            </a:r>
          </a:p>
        </p:txBody>
      </p:sp>
      <p:sp>
        <p:nvSpPr>
          <p:cNvPr id="6" name="Rectangle 5"/>
          <p:cNvSpPr/>
          <p:nvPr/>
        </p:nvSpPr>
        <p:spPr>
          <a:xfrm>
            <a:off x="2805458" y="1447800"/>
            <a:ext cx="3580252" cy="577081"/>
          </a:xfrm>
          <a:prstGeom prst="rect">
            <a:avLst/>
          </a:prstGeom>
        </p:spPr>
        <p:txBody>
          <a:bodyPr wrap="none">
            <a:spAutoFit/>
          </a:bodyPr>
          <a:lstStyle/>
          <a:p>
            <a:pPr algn="ctr">
              <a:lnSpc>
                <a:spcPct val="115000"/>
              </a:lnSpc>
            </a:pPr>
            <a:r>
              <a:rPr lang="en-US" sz="2800" b="1" cap="all" dirty="0" smtClean="0">
                <a:solidFill>
                  <a:srgbClr val="B19C41"/>
                </a:solidFill>
                <a:ea typeface="Calibri"/>
                <a:cs typeface="Times New Roman"/>
              </a:rPr>
              <a:t>The Claims process</a:t>
            </a:r>
            <a:endParaRPr lang="en-US" sz="2800" dirty="0">
              <a:solidFill>
                <a:srgbClr val="B19C41"/>
              </a:solidFill>
              <a:ea typeface="Calibri"/>
              <a:cs typeface="Times New Roman"/>
            </a:endParaRPr>
          </a:p>
        </p:txBody>
      </p:sp>
      <p:sp>
        <p:nvSpPr>
          <p:cNvPr id="7" name="Rectangle 6"/>
          <p:cNvSpPr/>
          <p:nvPr/>
        </p:nvSpPr>
        <p:spPr>
          <a:xfrm>
            <a:off x="533400" y="6400800"/>
            <a:ext cx="8077200" cy="338554"/>
          </a:xfrm>
          <a:prstGeom prst="rect">
            <a:avLst/>
          </a:prstGeom>
        </p:spPr>
        <p:txBody>
          <a:bodyPr wrap="square">
            <a:spAutoFit/>
          </a:bodyPr>
          <a:lstStyle/>
          <a:p>
            <a:pPr algn="ctr"/>
            <a:r>
              <a:rPr lang="en-US" sz="1600" dirty="0"/>
              <a:t>JK Financial</a:t>
            </a:r>
            <a:r>
              <a:rPr lang="mr-IN" sz="1600" dirty="0"/>
              <a:t>…</a:t>
            </a:r>
            <a:r>
              <a:rPr lang="en-US" sz="1600" dirty="0"/>
              <a:t>Protecting Your Future</a:t>
            </a:r>
            <a:r>
              <a:rPr lang="mr-IN" sz="1600" dirty="0"/>
              <a:t>…</a:t>
            </a:r>
            <a:r>
              <a:rPr lang="en-US" sz="1600" dirty="0"/>
              <a:t>Keeping our Promises!</a:t>
            </a:r>
          </a:p>
        </p:txBody>
      </p:sp>
    </p:spTree>
    <p:extLst>
      <p:ext uri="{BB962C8B-B14F-4D97-AF65-F5344CB8AC3E}">
        <p14:creationId xmlns:p14="http://schemas.microsoft.com/office/powerpoint/2010/main" val="1594417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1700" y="1714500"/>
            <a:ext cx="5280660" cy="3771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p:nvPr/>
        </p:nvPicPr>
        <p:blipFill>
          <a:blip r:embed="rId4" cstate="print">
            <a:extLst>
              <a:ext uri="{28A0092B-C50C-407E-A947-70E740481C1C}">
                <a14:useLocalDpi xmlns:a14="http://schemas.microsoft.com/office/drawing/2010/main" val="0"/>
              </a:ext>
            </a:extLst>
          </a:blip>
          <a:stretch>
            <a:fillRect/>
          </a:stretch>
        </p:blipFill>
        <p:spPr>
          <a:xfrm>
            <a:off x="381000" y="1066800"/>
            <a:ext cx="1219199" cy="776223"/>
          </a:xfrm>
          <a:prstGeom prst="rect">
            <a:avLst/>
          </a:prstGeom>
        </p:spPr>
      </p:pic>
      <p:sp>
        <p:nvSpPr>
          <p:cNvPr id="5" name="Rectangle 4"/>
          <p:cNvSpPr/>
          <p:nvPr/>
        </p:nvSpPr>
        <p:spPr>
          <a:xfrm>
            <a:off x="7010400" y="1714500"/>
            <a:ext cx="762000" cy="3771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57200" y="5562600"/>
            <a:ext cx="8050902" cy="707886"/>
          </a:xfrm>
          <a:prstGeom prst="rect">
            <a:avLst/>
          </a:prstGeom>
          <a:noFill/>
        </p:spPr>
        <p:txBody>
          <a:bodyPr wrap="none" rtlCol="0">
            <a:spAutoFit/>
          </a:bodyPr>
          <a:lstStyle/>
          <a:p>
            <a:pPr algn="ctr"/>
            <a:r>
              <a:rPr lang="en-US" sz="2000" dirty="0" smtClean="0"/>
              <a:t>JK Financial * 410 Berry Patch Lane, White Lake, MI 48386 * 248-242-6193</a:t>
            </a:r>
          </a:p>
          <a:p>
            <a:pPr algn="ctr"/>
            <a:r>
              <a:rPr lang="en-US" sz="2000" dirty="0" smtClean="0"/>
              <a:t>Visit our website at: </a:t>
            </a:r>
            <a:r>
              <a:rPr lang="en-US" sz="2000" dirty="0" err="1" smtClean="0"/>
              <a:t>JKFinancialGroup.com</a:t>
            </a:r>
            <a:endParaRPr lang="en-US" sz="2000" dirty="0"/>
          </a:p>
        </p:txBody>
      </p:sp>
      <p:sp>
        <p:nvSpPr>
          <p:cNvPr id="2" name="Rectangle 1"/>
          <p:cNvSpPr/>
          <p:nvPr/>
        </p:nvSpPr>
        <p:spPr>
          <a:xfrm>
            <a:off x="685800" y="6324600"/>
            <a:ext cx="7772400" cy="338554"/>
          </a:xfrm>
          <a:prstGeom prst="rect">
            <a:avLst/>
          </a:prstGeom>
        </p:spPr>
        <p:txBody>
          <a:bodyPr wrap="square">
            <a:spAutoFit/>
          </a:bodyPr>
          <a:lstStyle/>
          <a:p>
            <a:pPr algn="ctr"/>
            <a:r>
              <a:rPr lang="en-US" sz="1600" dirty="0"/>
              <a:t>JK Financial</a:t>
            </a:r>
            <a:r>
              <a:rPr lang="mr-IN" sz="1600" dirty="0"/>
              <a:t>…</a:t>
            </a:r>
            <a:r>
              <a:rPr lang="en-US" sz="1600" dirty="0"/>
              <a:t>Protecting Your Future</a:t>
            </a:r>
            <a:r>
              <a:rPr lang="mr-IN" sz="1600" dirty="0"/>
              <a:t>…</a:t>
            </a:r>
            <a:r>
              <a:rPr lang="en-US" sz="1600" dirty="0"/>
              <a:t>Keeping our Promises!</a:t>
            </a:r>
          </a:p>
        </p:txBody>
      </p:sp>
    </p:spTree>
    <p:extLst>
      <p:ext uri="{BB962C8B-B14F-4D97-AF65-F5344CB8AC3E}">
        <p14:creationId xmlns:p14="http://schemas.microsoft.com/office/powerpoint/2010/main" val="3390482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721504"/>
            <a:ext cx="7408333" cy="3450696"/>
          </a:xfrm>
        </p:spPr>
        <p:txBody>
          <a:bodyPr>
            <a:normAutofit/>
          </a:bodyPr>
          <a:lstStyle/>
          <a:p>
            <a:pPr lvl="0"/>
            <a:r>
              <a:rPr lang="en-US" sz="1800" dirty="0">
                <a:solidFill>
                  <a:schemeClr val="tx1"/>
                </a:solidFill>
              </a:rPr>
              <a:t>Premiums are too expensive.</a:t>
            </a:r>
          </a:p>
          <a:p>
            <a:pPr lvl="0"/>
            <a:r>
              <a:rPr lang="en-US" sz="1800" dirty="0" smtClean="0">
                <a:solidFill>
                  <a:schemeClr val="tx1"/>
                </a:solidFill>
              </a:rPr>
              <a:t>Premiums </a:t>
            </a:r>
            <a:r>
              <a:rPr lang="en-US" sz="1800" dirty="0">
                <a:solidFill>
                  <a:schemeClr val="tx1"/>
                </a:solidFill>
              </a:rPr>
              <a:t>keep going up</a:t>
            </a:r>
            <a:r>
              <a:rPr lang="en-US" sz="1800" dirty="0" smtClean="0">
                <a:solidFill>
                  <a:schemeClr val="tx1"/>
                </a:solidFill>
              </a:rPr>
              <a:t>.</a:t>
            </a:r>
          </a:p>
          <a:p>
            <a:r>
              <a:rPr lang="en-US" sz="1800" dirty="0">
                <a:solidFill>
                  <a:schemeClr val="tx1"/>
                </a:solidFill>
              </a:rPr>
              <a:t>Out of pocket is too high</a:t>
            </a:r>
            <a:r>
              <a:rPr lang="en-US" sz="1800" dirty="0" smtClean="0">
                <a:solidFill>
                  <a:schemeClr val="tx1"/>
                </a:solidFill>
              </a:rPr>
              <a:t>.</a:t>
            </a:r>
            <a:endParaRPr lang="en-US" sz="1800" dirty="0">
              <a:solidFill>
                <a:schemeClr val="tx1"/>
              </a:solidFill>
            </a:endParaRPr>
          </a:p>
          <a:p>
            <a:pPr lvl="0"/>
            <a:r>
              <a:rPr lang="en-US" sz="1800" dirty="0">
                <a:solidFill>
                  <a:schemeClr val="tx1"/>
                </a:solidFill>
              </a:rPr>
              <a:t>Access to my doctors of choice is being limited.</a:t>
            </a:r>
          </a:p>
          <a:p>
            <a:pPr lvl="0"/>
            <a:r>
              <a:rPr lang="en-US" sz="1800" dirty="0">
                <a:solidFill>
                  <a:schemeClr val="tx1"/>
                </a:solidFill>
              </a:rPr>
              <a:t>Being taxed by the government if I don’t purchase a plan they approve.</a:t>
            </a:r>
          </a:p>
          <a:p>
            <a:pPr lvl="0"/>
            <a:r>
              <a:rPr lang="en-US" sz="1800" dirty="0">
                <a:solidFill>
                  <a:schemeClr val="tx1"/>
                </a:solidFill>
              </a:rPr>
              <a:t>Being forced to purchase coverage for things I may not want or need (Maternity; Mental Health; Pediatric; etc.).</a:t>
            </a:r>
          </a:p>
          <a:p>
            <a:endParaRPr lang="en-US" dirty="0"/>
          </a:p>
        </p:txBody>
      </p:sp>
      <p:sp>
        <p:nvSpPr>
          <p:cNvPr id="3" name="Title 2"/>
          <p:cNvSpPr>
            <a:spLocks noGrp="1"/>
          </p:cNvSpPr>
          <p:nvPr>
            <p:ph type="title"/>
          </p:nvPr>
        </p:nvSpPr>
        <p:spPr>
          <a:xfrm>
            <a:off x="228600" y="609600"/>
            <a:ext cx="8610600" cy="1219200"/>
          </a:xfrm>
        </p:spPr>
        <p:txBody>
          <a:bodyPr>
            <a:noAutofit/>
          </a:bodyPr>
          <a:lstStyle/>
          <a:p>
            <a:r>
              <a:rPr lang="en-US" sz="2000" b="1" dirty="0"/>
              <a:t>What are some of the Problems/ Concerns you have with Your Current Health Insurance Plan and/or Health Insurance Today in General?</a:t>
            </a:r>
            <a:r>
              <a:rPr lang="en-US" sz="2400" dirty="0"/>
              <a:t/>
            </a:r>
            <a:br>
              <a:rPr lang="en-US" sz="2400" dirty="0"/>
            </a:br>
            <a:endParaRPr lang="en-US" sz="2400" dirty="0"/>
          </a:p>
        </p:txBody>
      </p:sp>
      <p:sp>
        <p:nvSpPr>
          <p:cNvPr id="4" name="Rectangle 3"/>
          <p:cNvSpPr/>
          <p:nvPr/>
        </p:nvSpPr>
        <p:spPr>
          <a:xfrm>
            <a:off x="609601" y="5257800"/>
            <a:ext cx="7924800" cy="646331"/>
          </a:xfrm>
          <a:prstGeom prst="rect">
            <a:avLst/>
          </a:prstGeom>
          <a:noFill/>
        </p:spPr>
        <p:txBody>
          <a:bodyPr wrap="square" lIns="91440" tIns="45720" rIns="91440" bIns="45720">
            <a:spAutoFit/>
          </a:bodyPr>
          <a:lstStyle/>
          <a:p>
            <a:pPr algn="ctr"/>
            <a:r>
              <a:rPr lang="en-US" sz="3600" b="1" cap="none" spc="0" dirty="0" smtClean="0">
                <a:ln w="10541" cmpd="sng">
                  <a:noFill/>
                  <a:prstDash val="solid"/>
                </a:ln>
                <a:solidFill>
                  <a:srgbClr val="667F95"/>
                </a:solidFill>
                <a:effectLst/>
              </a:rPr>
              <a:t>At JK Financial, We Have The Solution</a:t>
            </a:r>
            <a:endParaRPr lang="en-US" sz="3600" b="1" cap="none" spc="0" dirty="0">
              <a:ln w="10541" cmpd="sng">
                <a:noFill/>
                <a:prstDash val="solid"/>
              </a:ln>
              <a:solidFill>
                <a:srgbClr val="667F95"/>
              </a:solidFill>
              <a:effectLst/>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81000" y="1981200"/>
            <a:ext cx="1020672" cy="649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81000" y="6400800"/>
            <a:ext cx="8305800" cy="338554"/>
          </a:xfrm>
          <a:prstGeom prst="rect">
            <a:avLst/>
          </a:prstGeom>
        </p:spPr>
        <p:txBody>
          <a:bodyPr wrap="square">
            <a:spAutoFit/>
          </a:bodyPr>
          <a:lstStyle/>
          <a:p>
            <a:pPr algn="ctr"/>
            <a:r>
              <a:rPr lang="en-US" sz="1600" dirty="0"/>
              <a:t>JK Financial</a:t>
            </a:r>
            <a:r>
              <a:rPr lang="mr-IN" sz="1600" dirty="0"/>
              <a:t>…</a:t>
            </a:r>
            <a:r>
              <a:rPr lang="en-US" sz="1600" dirty="0"/>
              <a:t>Protecting Your Future</a:t>
            </a:r>
            <a:r>
              <a:rPr lang="mr-IN" sz="1600" dirty="0"/>
              <a:t>…</a:t>
            </a:r>
            <a:r>
              <a:rPr lang="en-US" sz="1600" dirty="0"/>
              <a:t>Keeping our Promises!</a:t>
            </a:r>
          </a:p>
        </p:txBody>
      </p:sp>
    </p:spTree>
    <p:extLst>
      <p:ext uri="{BB962C8B-B14F-4D97-AF65-F5344CB8AC3E}">
        <p14:creationId xmlns:p14="http://schemas.microsoft.com/office/powerpoint/2010/main" val="2405847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81000" y="1066800"/>
            <a:ext cx="1076325" cy="685260"/>
          </a:xfrm>
          <a:prstGeom prst="rect">
            <a:avLst/>
          </a:prstGeom>
          <a:noFill/>
          <a:extLst>
            <a:ext uri="{909E8E84-426E-40dd-AFC4-6F175D3DCCD1}">
              <a14:hiddenFill xmlns:a14="http://schemas.microsoft.com/office/drawing/2010/main">
                <a:solidFill>
                  <a:srgbClr val="FFFFFF"/>
                </a:solidFill>
              </a14:hiddenFill>
            </a:ext>
          </a:extLst>
        </p:spPr>
      </p:pic>
      <p:sp>
        <p:nvSpPr>
          <p:cNvPr id="4" name="Isosceles Triangle 3"/>
          <p:cNvSpPr/>
          <p:nvPr/>
        </p:nvSpPr>
        <p:spPr>
          <a:xfrm>
            <a:off x="1143000" y="228600"/>
            <a:ext cx="6880225" cy="6480809"/>
          </a:xfrm>
          <a:prstGeom prst="triangle">
            <a:avLst>
              <a:gd name="adj" fmla="val 49805"/>
            </a:avLst>
          </a:prstGeom>
          <a:gradFill flip="none" rotWithShape="0">
            <a:gsLst>
              <a:gs pos="0">
                <a:schemeClr val="tx2">
                  <a:lumMod val="40000"/>
                  <a:lumOff val="60000"/>
                </a:schemeClr>
              </a:gs>
              <a:gs pos="39000">
                <a:srgbClr val="C4D6EB"/>
              </a:gs>
              <a:gs pos="23000">
                <a:schemeClr val="tx2">
                  <a:lumMod val="40000"/>
                  <a:lumOff val="60000"/>
                </a:schemeClr>
              </a:gs>
              <a:gs pos="96000">
                <a:schemeClr val="accent4">
                  <a:lumMod val="40000"/>
                  <a:lumOff val="60000"/>
                </a:schemeClr>
              </a:gs>
            </a:gsLst>
            <a:lin ang="5400000" scaled="0"/>
            <a:tileRect r="-100000" b="-100000"/>
          </a:gradFill>
          <a:ln w="50800">
            <a:solidFill>
              <a:schemeClr val="accent3">
                <a:lumMod val="50000"/>
              </a:schemeClr>
            </a:solidFill>
          </a:ln>
          <a:effectLst>
            <a:glow rad="63500">
              <a:schemeClr val="accent3">
                <a:lumMod val="50000"/>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Text Box 14"/>
          <p:cNvSpPr txBox="1">
            <a:spLocks noChangeArrowheads="1"/>
          </p:cNvSpPr>
          <p:nvPr/>
        </p:nvSpPr>
        <p:spPr bwMode="auto">
          <a:xfrm>
            <a:off x="-152400" y="1752600"/>
            <a:ext cx="3563545" cy="914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ea typeface="Calibri" pitchFamily="34" charset="0"/>
                <a:cs typeface="Times New Roman" pitchFamily="18" charset="0"/>
              </a:rPr>
              <a:t>JK FINANCIALS’</a:t>
            </a:r>
            <a:endParaRPr kumimoji="0" lang="en-US" altLang="en-US" sz="2400" b="0"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ea typeface="Calibri" pitchFamily="34" charset="0"/>
                <a:cs typeface="Times New Roman" pitchFamily="18" charset="0"/>
              </a:rPr>
              <a:t>“SENSIBLE SOLUTION”</a:t>
            </a:r>
            <a:endParaRPr kumimoji="0" lang="en-US" altLang="en-US" sz="2400" b="0" i="0" u="none" strike="noStrike" cap="none" normalizeH="0" baseline="0" dirty="0" smtClean="0">
              <a:ln>
                <a:noFill/>
              </a:ln>
              <a:solidFill>
                <a:schemeClr val="tx1"/>
              </a:solidFill>
              <a:effectLst/>
              <a:cs typeface="Arial" pitchFamily="34" charset="0"/>
            </a:endParaRPr>
          </a:p>
        </p:txBody>
      </p:sp>
      <p:sp>
        <p:nvSpPr>
          <p:cNvPr id="6" name="Text Box 6"/>
          <p:cNvSpPr txBox="1">
            <a:spLocks noChangeArrowheads="1"/>
          </p:cNvSpPr>
          <p:nvPr/>
        </p:nvSpPr>
        <p:spPr bwMode="auto">
          <a:xfrm>
            <a:off x="2286000" y="4572000"/>
            <a:ext cx="4419600" cy="1248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2060"/>
                </a:solidFill>
                <a:effectLst/>
                <a:latin typeface="+mn-lt"/>
                <a:ea typeface="Calibri" pitchFamily="34" charset="0"/>
                <a:cs typeface="Times New Roman" pitchFamily="18" charset="0"/>
              </a:rPr>
              <a:t>Critical Illness Coverage</a:t>
            </a:r>
            <a:endParaRPr kumimoji="0" lang="en-US" altLang="en-US" sz="1600" b="0"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002060"/>
                </a:solidFill>
                <a:effectLst/>
                <a:latin typeface="+mn-lt"/>
                <a:ea typeface="Calibri" pitchFamily="34" charset="0"/>
                <a:cs typeface="Times New Roman" pitchFamily="18" charset="0"/>
              </a:rPr>
              <a:t>Pays you a lump sum cash benefit to cover costs not taken care of by your medical plan (time off work; caregiver expenses; travel costs for treatments; etc.)</a:t>
            </a:r>
            <a:endParaRPr kumimoji="0" lang="en-US" altLang="en-US" sz="5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5"/>
          <p:cNvSpPr txBox="1">
            <a:spLocks noChangeArrowheads="1"/>
          </p:cNvSpPr>
          <p:nvPr/>
        </p:nvSpPr>
        <p:spPr bwMode="auto">
          <a:xfrm>
            <a:off x="2895600" y="3265488"/>
            <a:ext cx="3428999" cy="130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2060"/>
                </a:solidFill>
                <a:effectLst/>
                <a:latin typeface="+mn-lt"/>
                <a:ea typeface="Calibri" pitchFamily="34" charset="0"/>
                <a:cs typeface="Times New Roman" pitchFamily="18" charset="0"/>
              </a:rPr>
              <a:t>Accident Coverage</a:t>
            </a:r>
            <a:endParaRPr kumimoji="0" lang="en-US" altLang="en-US" sz="1600" b="0"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002060"/>
                </a:solidFill>
                <a:effectLst/>
                <a:latin typeface="+mn-lt"/>
                <a:ea typeface="Calibri" pitchFamily="34" charset="0"/>
                <a:cs typeface="Times New Roman" pitchFamily="18" charset="0"/>
              </a:rPr>
              <a:t>Pays you a cash benefit in the event of an accidental injury to help pay for expenses not covered by your medical plan.</a:t>
            </a:r>
            <a:endParaRPr kumimoji="0" lang="en-US" altLang="en-US" sz="1600" b="0" i="0" u="none" strike="noStrike" cap="none" normalizeH="0" baseline="0" dirty="0" smtClean="0">
              <a:ln>
                <a:noFill/>
              </a:ln>
              <a:solidFill>
                <a:schemeClr val="tx1"/>
              </a:solidFill>
              <a:effectLst/>
              <a:latin typeface="+mn-lt"/>
            </a:endParaRPr>
          </a:p>
        </p:txBody>
      </p:sp>
      <p:sp>
        <p:nvSpPr>
          <p:cNvPr id="8" name="Text Box 4"/>
          <p:cNvSpPr txBox="1">
            <a:spLocks noChangeArrowheads="1"/>
          </p:cNvSpPr>
          <p:nvPr/>
        </p:nvSpPr>
        <p:spPr bwMode="auto">
          <a:xfrm>
            <a:off x="3276600" y="2288600"/>
            <a:ext cx="2620961" cy="9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2060"/>
                </a:solidFill>
                <a:effectLst/>
                <a:latin typeface="+mn-lt"/>
                <a:ea typeface="Calibri" pitchFamily="34" charset="0"/>
                <a:cs typeface="Times New Roman" pitchFamily="18" charset="0"/>
              </a:rPr>
              <a:t>Prescriptions </a:t>
            </a:r>
            <a:endParaRPr kumimoji="0" lang="en-US" altLang="en-US" sz="1600" b="0"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002060"/>
                </a:solidFill>
                <a:effectLst/>
                <a:latin typeface="+mn-lt"/>
                <a:ea typeface="Calibri" pitchFamily="34" charset="0"/>
                <a:cs typeface="Times New Roman" pitchFamily="18" charset="0"/>
              </a:rPr>
              <a:t>Provides a substantial discount on both Name Brand and Generic medication. </a:t>
            </a:r>
            <a:endParaRPr kumimoji="0" lang="en-US" altLang="en-US" sz="5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8"/>
          <p:cNvSpPr txBox="1">
            <a:spLocks noChangeArrowheads="1"/>
          </p:cNvSpPr>
          <p:nvPr/>
        </p:nvSpPr>
        <p:spPr bwMode="auto">
          <a:xfrm>
            <a:off x="1752600" y="5715000"/>
            <a:ext cx="56642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002060"/>
                </a:solidFill>
                <a:effectLst/>
                <a:latin typeface="+mn-lt"/>
                <a:ea typeface="Calibri" pitchFamily="34" charset="0"/>
                <a:cs typeface="Times New Roman" pitchFamily="18" charset="0"/>
              </a:rPr>
              <a:t>Major Medical</a:t>
            </a:r>
            <a:endParaRPr kumimoji="0" lang="en-US" altLang="en-US" sz="600" b="0"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smtClean="0">
                <a:ln>
                  <a:noFill/>
                </a:ln>
                <a:solidFill>
                  <a:srgbClr val="00B050"/>
                </a:solidFill>
                <a:effectLst/>
                <a:latin typeface="+mn-lt"/>
                <a:ea typeface="Calibri" pitchFamily="34" charset="0"/>
                <a:cs typeface="Times New Roman" pitchFamily="18" charset="0"/>
              </a:rPr>
              <a:t>Christian Healthcare Ministries (CHM)</a:t>
            </a:r>
            <a:endParaRPr kumimoji="0" lang="en-US" altLang="en-US" sz="1800" b="0" i="0" u="none" strike="noStrike" cap="none" normalizeH="0" baseline="0" dirty="0" smtClean="0">
              <a:ln>
                <a:noFill/>
              </a:ln>
              <a:solidFill>
                <a:schemeClr val="tx1"/>
              </a:solidFill>
              <a:effectLst/>
              <a:latin typeface="+mn-lt"/>
            </a:endParaRPr>
          </a:p>
        </p:txBody>
      </p:sp>
      <p:cxnSp>
        <p:nvCxnSpPr>
          <p:cNvPr id="13" name="Straight Connector 12"/>
          <p:cNvCxnSpPr/>
          <p:nvPr/>
        </p:nvCxnSpPr>
        <p:spPr>
          <a:xfrm>
            <a:off x="2971800" y="3429000"/>
            <a:ext cx="3234055"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362200" y="4572000"/>
            <a:ext cx="4419600"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11" name="Text Box 2"/>
          <p:cNvSpPr txBox="1">
            <a:spLocks noChangeArrowheads="1"/>
          </p:cNvSpPr>
          <p:nvPr/>
        </p:nvSpPr>
        <p:spPr bwMode="auto">
          <a:xfrm>
            <a:off x="3579813" y="990600"/>
            <a:ext cx="1982787" cy="1426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2060"/>
                </a:solidFill>
                <a:effectLst/>
                <a:latin typeface="+mn-lt"/>
                <a:ea typeface="Calibri" pitchFamily="34" charset="0"/>
                <a:cs typeface="Times New Roman" pitchFamily="18" charset="0"/>
              </a:rPr>
              <a:t>Additional </a:t>
            </a:r>
            <a:endParaRPr kumimoji="0" lang="en-US" altLang="en-US" sz="500" b="0"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2060"/>
                </a:solidFill>
                <a:effectLst/>
                <a:latin typeface="+mn-lt"/>
                <a:ea typeface="Calibri" pitchFamily="34" charset="0"/>
                <a:cs typeface="Times New Roman" pitchFamily="18" charset="0"/>
              </a:rPr>
              <a:t>Optional </a:t>
            </a:r>
            <a:endParaRPr kumimoji="0" lang="en-US" altLang="en-US" sz="500" b="0"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2060"/>
                </a:solidFill>
                <a:effectLst/>
                <a:latin typeface="+mn-lt"/>
                <a:ea typeface="Calibri" pitchFamily="34" charset="0"/>
                <a:cs typeface="Times New Roman" pitchFamily="18" charset="0"/>
              </a:rPr>
              <a:t>Benefits</a:t>
            </a:r>
            <a:endParaRPr kumimoji="0" lang="en-US" altLang="en-US" sz="500" b="0"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002060"/>
                </a:solidFill>
                <a:effectLst/>
                <a:latin typeface="+mn-lt"/>
                <a:ea typeface="Calibri" pitchFamily="34" charset="0"/>
                <a:cs typeface="Times New Roman" pitchFamily="18" charset="0"/>
              </a:rPr>
              <a:t>Dental</a:t>
            </a:r>
            <a:endParaRPr kumimoji="0" lang="en-US" altLang="en-US" sz="500" b="0"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002060"/>
                </a:solidFill>
                <a:effectLst/>
                <a:latin typeface="+mn-lt"/>
                <a:ea typeface="Calibri" pitchFamily="34" charset="0"/>
                <a:cs typeface="Times New Roman" pitchFamily="18" charset="0"/>
              </a:rPr>
              <a:t>Optical</a:t>
            </a:r>
            <a:endParaRPr kumimoji="0" lang="en-US" altLang="en-US" sz="500" b="0"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002060"/>
                </a:solidFill>
                <a:effectLst/>
                <a:latin typeface="+mn-lt"/>
                <a:ea typeface="Calibri" pitchFamily="34" charset="0"/>
                <a:cs typeface="Times New Roman" pitchFamily="18" charset="0"/>
              </a:rPr>
              <a:t>Disability</a:t>
            </a:r>
            <a:endParaRPr kumimoji="0" lang="en-US" altLang="en-US" sz="500" b="0"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002060"/>
                </a:solidFill>
                <a:effectLst/>
                <a:latin typeface="+mn-lt"/>
                <a:ea typeface="Calibri" pitchFamily="34" charset="0"/>
                <a:cs typeface="Times New Roman" pitchFamily="18" charset="0"/>
              </a:rPr>
              <a:t>Life Insurance</a:t>
            </a:r>
            <a:endParaRPr kumimoji="0" lang="en-US" altLang="en-US" sz="1600" b="0" i="0" u="none" strike="noStrike" cap="none" normalizeH="0" baseline="0" dirty="0" smtClean="0">
              <a:ln>
                <a:noFill/>
              </a:ln>
              <a:solidFill>
                <a:schemeClr val="tx1"/>
              </a:solidFill>
              <a:effectLst/>
              <a:latin typeface="+mn-lt"/>
            </a:endParaRPr>
          </a:p>
        </p:txBody>
      </p:sp>
      <p:sp>
        <p:nvSpPr>
          <p:cNvPr id="17" name="Rectangle 17"/>
          <p:cNvSpPr>
            <a:spLocks noChangeArrowheads="1"/>
          </p:cNvSpPr>
          <p:nvPr/>
        </p:nvSpPr>
        <p:spPr bwMode="auto">
          <a:xfrm>
            <a:off x="3"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18"/>
          <p:cNvSpPr>
            <a:spLocks noChangeArrowheads="1"/>
          </p:cNvSpPr>
          <p:nvPr/>
        </p:nvSpPr>
        <p:spPr bwMode="auto">
          <a:xfrm>
            <a:off x="3"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49" name="Straight Connector 48"/>
          <p:cNvCxnSpPr/>
          <p:nvPr/>
        </p:nvCxnSpPr>
        <p:spPr>
          <a:xfrm>
            <a:off x="1600200" y="5943600"/>
            <a:ext cx="5943600"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429000" y="2514600"/>
            <a:ext cx="2286000"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9887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fade">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0">
                                            <p:txEl>
                                              <p:pRg st="2" end="2"/>
                                            </p:txEl>
                                          </p:spTgt>
                                        </p:tgtEl>
                                        <p:attrNameLst>
                                          <p:attrName>style.visibility</p:attrName>
                                        </p:attrNameLst>
                                      </p:cBhvr>
                                      <p:to>
                                        <p:strVal val="visible"/>
                                      </p:to>
                                    </p:set>
                                    <p:anim calcmode="lin" valueType="num">
                                      <p:cBhvr additive="base">
                                        <p:cTn id="32"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 calcmode="lin" valueType="num">
                                      <p:cBhvr additive="base">
                                        <p:cTn id="42"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7">
                                            <p:txEl>
                                              <p:pRg st="2" end="2"/>
                                            </p:txEl>
                                          </p:spTgt>
                                        </p:tgtEl>
                                        <p:attrNameLst>
                                          <p:attrName>style.visibility</p:attrName>
                                        </p:attrNameLst>
                                      </p:cBhvr>
                                      <p:to>
                                        <p:strVal val="visible"/>
                                      </p:to>
                                    </p:set>
                                    <p:anim calcmode="lin" valueType="num">
                                      <p:cBhvr additive="base">
                                        <p:cTn id="52"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8">
                                            <p:txEl>
                                              <p:pRg st="2" end="2"/>
                                            </p:txEl>
                                          </p:spTgt>
                                        </p:tgtEl>
                                        <p:attrNameLst>
                                          <p:attrName>style.visibility</p:attrName>
                                        </p:attrNameLst>
                                      </p:cBhvr>
                                      <p:to>
                                        <p:strVal val="visible"/>
                                      </p:to>
                                    </p:set>
                                    <p:anim calcmode="lin" valueType="num">
                                      <p:cBhvr additive="base">
                                        <p:cTn id="6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11">
                                            <p:txEl>
                                              <p:pRg st="0" end="0"/>
                                            </p:txEl>
                                          </p:spTgt>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11">
                                            <p:txEl>
                                              <p:pRg st="1" end="1"/>
                                            </p:txEl>
                                          </p:spTgt>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nodeType="clickEffect">
                                  <p:stCondLst>
                                    <p:cond delay="0"/>
                                  </p:stCondLst>
                                  <p:childTnLst>
                                    <p:set>
                                      <p:cBhvr>
                                        <p:cTn id="75" dur="1" fill="hold">
                                          <p:stCondLst>
                                            <p:cond delay="0"/>
                                          </p:stCondLst>
                                        </p:cTn>
                                        <p:tgtEl>
                                          <p:spTgt spid="11">
                                            <p:txEl>
                                              <p:pRg st="3" end="3"/>
                                            </p:txEl>
                                          </p:spTgt>
                                        </p:tgtEl>
                                        <p:attrNameLst>
                                          <p:attrName>style.visibility</p:attrName>
                                        </p:attrNameLst>
                                      </p:cBhvr>
                                      <p:to>
                                        <p:strVal val="visible"/>
                                      </p:to>
                                    </p:set>
                                    <p:anim calcmode="lin" valueType="num">
                                      <p:cBhvr additive="base">
                                        <p:cTn id="76"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11">
                                            <p:txEl>
                                              <p:pRg st="4" end="4"/>
                                            </p:txEl>
                                          </p:spTgt>
                                        </p:tgtEl>
                                        <p:attrNameLst>
                                          <p:attrName>style.visibility</p:attrName>
                                        </p:attrNameLst>
                                      </p:cBhvr>
                                      <p:to>
                                        <p:strVal val="visible"/>
                                      </p:to>
                                    </p:set>
                                    <p:anim calcmode="lin" valueType="num">
                                      <p:cBhvr additive="base">
                                        <p:cTn id="82"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nodeType="clickEffect">
                                  <p:stCondLst>
                                    <p:cond delay="0"/>
                                  </p:stCondLst>
                                  <p:childTnLst>
                                    <p:set>
                                      <p:cBhvr>
                                        <p:cTn id="87" dur="1" fill="hold">
                                          <p:stCondLst>
                                            <p:cond delay="0"/>
                                          </p:stCondLst>
                                        </p:cTn>
                                        <p:tgtEl>
                                          <p:spTgt spid="11">
                                            <p:txEl>
                                              <p:pRg st="5" end="5"/>
                                            </p:txEl>
                                          </p:spTgt>
                                        </p:tgtEl>
                                        <p:attrNameLst>
                                          <p:attrName>style.visibility</p:attrName>
                                        </p:attrNameLst>
                                      </p:cBhvr>
                                      <p:to>
                                        <p:strVal val="visible"/>
                                      </p:to>
                                    </p:set>
                                    <p:anim calcmode="lin" valueType="num">
                                      <p:cBhvr additive="base">
                                        <p:cTn id="88"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nodeType="clickEffect">
                                  <p:stCondLst>
                                    <p:cond delay="0"/>
                                  </p:stCondLst>
                                  <p:childTnLst>
                                    <p:set>
                                      <p:cBhvr>
                                        <p:cTn id="93" dur="1" fill="hold">
                                          <p:stCondLst>
                                            <p:cond delay="0"/>
                                          </p:stCondLst>
                                        </p:cTn>
                                        <p:tgtEl>
                                          <p:spTgt spid="11">
                                            <p:txEl>
                                              <p:pRg st="6" end="6"/>
                                            </p:txEl>
                                          </p:spTgt>
                                        </p:tgtEl>
                                        <p:attrNameLst>
                                          <p:attrName>style.visibility</p:attrName>
                                        </p:attrNameLst>
                                      </p:cBhvr>
                                      <p:to>
                                        <p:strVal val="visible"/>
                                      </p:to>
                                    </p:set>
                                    <p:anim calcmode="lin" valueType="num">
                                      <p:cBhvr additive="base">
                                        <p:cTn id="94"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95" dur="500" fill="hold"/>
                                        <p:tgtEl>
                                          <p:spTgt spid="11">
                                            <p:txEl>
                                              <p:pRg st="6" end="6"/>
                                            </p:txEl>
                                          </p:spTgt>
                                        </p:tgtEl>
                                        <p:attrNameLst>
                                          <p:attrName>ppt_y</p:attrName>
                                        </p:attrNameLst>
                                      </p:cBhvr>
                                      <p:tavLst>
                                        <p:tav tm="0">
                                          <p:val>
                                            <p:strVal val="1+#ppt_h/2"/>
                                          </p:val>
                                        </p:tav>
                                        <p:tav tm="100000">
                                          <p:val>
                                            <p:strVal val="#ppt_y"/>
                                          </p:val>
                                        </p:tav>
                                      </p:tavLst>
                                    </p:anim>
                                  </p:childTnLst>
                                </p:cTn>
                              </p:par>
                              <p:par>
                                <p:cTn id="96" presetID="1" presetClass="entr" presetSubtype="0" fill="hold" nodeType="withEffect">
                                  <p:stCondLst>
                                    <p:cond delay="0"/>
                                  </p:stCondLst>
                                  <p:childTnLst>
                                    <p:set>
                                      <p:cBhvr>
                                        <p:cTn id="97"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667000"/>
            <a:ext cx="8534400" cy="3810000"/>
          </a:xfrm>
        </p:spPr>
        <p:txBody>
          <a:bodyPr>
            <a:normAutofit fontScale="25000" lnSpcReduction="20000"/>
          </a:bodyPr>
          <a:lstStyle/>
          <a:p>
            <a:pPr marR="0" lvl="0">
              <a:lnSpc>
                <a:spcPct val="120000"/>
              </a:lnSpc>
              <a:spcBef>
                <a:spcPts val="0"/>
              </a:spcBef>
              <a:spcAft>
                <a:spcPts val="0"/>
              </a:spcAft>
              <a:buFont typeface="Wingdings" charset="2"/>
              <a:buChar char="Ø"/>
            </a:pPr>
            <a:r>
              <a:rPr lang="en-US" sz="6200" dirty="0">
                <a:solidFill>
                  <a:schemeClr val="tx1"/>
                </a:solidFill>
                <a:ea typeface="Calibri"/>
                <a:cs typeface="Times New Roman"/>
              </a:rPr>
              <a:t>As a religious Co-Op, CHM is exempt from the </a:t>
            </a:r>
            <a:r>
              <a:rPr lang="en-US" sz="6200" dirty="0" smtClean="0">
                <a:solidFill>
                  <a:schemeClr val="tx1"/>
                </a:solidFill>
                <a:ea typeface="Calibri"/>
                <a:cs typeface="Times New Roman"/>
              </a:rPr>
              <a:t>Affordable </a:t>
            </a:r>
            <a:r>
              <a:rPr lang="en-US" sz="6200" dirty="0">
                <a:solidFill>
                  <a:schemeClr val="tx1"/>
                </a:solidFill>
                <a:ea typeface="Calibri"/>
                <a:cs typeface="Times New Roman"/>
              </a:rPr>
              <a:t>C</a:t>
            </a:r>
            <a:r>
              <a:rPr lang="en-US" sz="6200" dirty="0" smtClean="0">
                <a:solidFill>
                  <a:schemeClr val="tx1"/>
                </a:solidFill>
                <a:ea typeface="Calibri"/>
                <a:cs typeface="Times New Roman"/>
              </a:rPr>
              <a:t>are </a:t>
            </a:r>
            <a:r>
              <a:rPr lang="en-US" sz="6200" dirty="0">
                <a:solidFill>
                  <a:schemeClr val="tx1"/>
                </a:solidFill>
                <a:ea typeface="Calibri"/>
                <a:cs typeface="Times New Roman"/>
              </a:rPr>
              <a:t>A</a:t>
            </a:r>
            <a:r>
              <a:rPr lang="en-US" sz="6200" dirty="0" smtClean="0">
                <a:solidFill>
                  <a:schemeClr val="tx1"/>
                </a:solidFill>
                <a:ea typeface="Calibri"/>
                <a:cs typeface="Times New Roman"/>
              </a:rPr>
              <a:t>ct</a:t>
            </a:r>
            <a:r>
              <a:rPr lang="en-US" sz="6200" dirty="0">
                <a:solidFill>
                  <a:schemeClr val="tx1"/>
                </a:solidFill>
                <a:ea typeface="Calibri"/>
                <a:cs typeface="Times New Roman"/>
              </a:rPr>
              <a:t>.</a:t>
            </a:r>
          </a:p>
          <a:p>
            <a:pPr marR="0" lvl="0">
              <a:lnSpc>
                <a:spcPct val="120000"/>
              </a:lnSpc>
              <a:spcBef>
                <a:spcPts val="0"/>
              </a:spcBef>
              <a:spcAft>
                <a:spcPts val="0"/>
              </a:spcAft>
              <a:buFont typeface="Wingdings" charset="2"/>
              <a:buChar char="Ø"/>
            </a:pPr>
            <a:r>
              <a:rPr lang="en-US" sz="6200" dirty="0">
                <a:solidFill>
                  <a:schemeClr val="tx1"/>
                </a:solidFill>
                <a:ea typeface="Calibri"/>
                <a:cs typeface="Times New Roman"/>
              </a:rPr>
              <a:t>CHM has </a:t>
            </a:r>
            <a:r>
              <a:rPr lang="en-US" sz="6200" dirty="0" smtClean="0">
                <a:solidFill>
                  <a:schemeClr val="tx1"/>
                </a:solidFill>
                <a:ea typeface="Calibri"/>
                <a:cs typeface="Times New Roman"/>
              </a:rPr>
              <a:t>many years experience</a:t>
            </a:r>
            <a:r>
              <a:rPr lang="en-US" sz="6200" smtClean="0">
                <a:solidFill>
                  <a:schemeClr val="tx1"/>
                </a:solidFill>
                <a:ea typeface="Calibri"/>
                <a:cs typeface="Times New Roman"/>
              </a:rPr>
              <a:t>, since 1981.</a:t>
            </a:r>
            <a:endParaRPr lang="en-US" sz="6200" dirty="0">
              <a:solidFill>
                <a:schemeClr val="tx1"/>
              </a:solidFill>
              <a:ea typeface="Calibri"/>
              <a:cs typeface="Times New Roman"/>
            </a:endParaRPr>
          </a:p>
          <a:p>
            <a:pPr marR="0" lvl="0">
              <a:lnSpc>
                <a:spcPct val="120000"/>
              </a:lnSpc>
              <a:spcBef>
                <a:spcPts val="0"/>
              </a:spcBef>
              <a:spcAft>
                <a:spcPts val="0"/>
              </a:spcAft>
              <a:buFont typeface="Wingdings" charset="2"/>
              <a:buChar char="Ø"/>
            </a:pPr>
            <a:r>
              <a:rPr lang="en-US" sz="6200" dirty="0">
                <a:solidFill>
                  <a:schemeClr val="tx1"/>
                </a:solidFill>
                <a:ea typeface="Calibri"/>
                <a:cs typeface="Times New Roman"/>
              </a:rPr>
              <a:t>You cannot be dropped or denied coverage due to health.</a:t>
            </a:r>
          </a:p>
          <a:p>
            <a:pPr marR="0" lvl="0">
              <a:lnSpc>
                <a:spcPct val="120000"/>
              </a:lnSpc>
              <a:spcBef>
                <a:spcPts val="0"/>
              </a:spcBef>
              <a:spcAft>
                <a:spcPts val="0"/>
              </a:spcAft>
              <a:buFont typeface="Wingdings" charset="2"/>
              <a:buChar char="Ø"/>
            </a:pPr>
            <a:r>
              <a:rPr lang="en-US" sz="6200" dirty="0">
                <a:solidFill>
                  <a:schemeClr val="tx1"/>
                </a:solidFill>
                <a:ea typeface="Calibri"/>
                <a:cs typeface="Times New Roman"/>
              </a:rPr>
              <a:t>CHM provides worldwide coverage</a:t>
            </a:r>
          </a:p>
          <a:p>
            <a:pPr marR="0" lvl="0">
              <a:lnSpc>
                <a:spcPct val="120000"/>
              </a:lnSpc>
              <a:spcBef>
                <a:spcPts val="0"/>
              </a:spcBef>
              <a:spcAft>
                <a:spcPts val="0"/>
              </a:spcAft>
              <a:buFont typeface="Wingdings" charset="2"/>
              <a:buChar char="Ø"/>
            </a:pPr>
            <a:r>
              <a:rPr lang="en-US" sz="6200" dirty="0">
                <a:solidFill>
                  <a:schemeClr val="tx1"/>
                </a:solidFill>
                <a:ea typeface="Calibri"/>
                <a:cs typeface="Times New Roman"/>
              </a:rPr>
              <a:t>No networks. You are covered at any hospital; any doctor.</a:t>
            </a:r>
          </a:p>
          <a:p>
            <a:pPr marR="0" lvl="0">
              <a:lnSpc>
                <a:spcPct val="120000"/>
              </a:lnSpc>
              <a:spcBef>
                <a:spcPts val="0"/>
              </a:spcBef>
              <a:spcAft>
                <a:spcPts val="0"/>
              </a:spcAft>
              <a:buFont typeface="Wingdings" charset="2"/>
              <a:buChar char="Ø"/>
            </a:pPr>
            <a:r>
              <a:rPr lang="en-US" sz="6200" dirty="0">
                <a:solidFill>
                  <a:schemeClr val="tx1"/>
                </a:solidFill>
                <a:ea typeface="Calibri"/>
                <a:cs typeface="Times New Roman"/>
              </a:rPr>
              <a:t>No preauthorization or referrals required.</a:t>
            </a:r>
          </a:p>
          <a:p>
            <a:pPr marR="0" lvl="0">
              <a:lnSpc>
                <a:spcPct val="120000"/>
              </a:lnSpc>
              <a:spcBef>
                <a:spcPts val="0"/>
              </a:spcBef>
              <a:spcAft>
                <a:spcPts val="0"/>
              </a:spcAft>
              <a:buFont typeface="Wingdings" charset="2"/>
              <a:buChar char="Ø"/>
            </a:pPr>
            <a:r>
              <a:rPr lang="en-US" sz="6200" dirty="0">
                <a:solidFill>
                  <a:schemeClr val="tx1"/>
                </a:solidFill>
                <a:ea typeface="Calibri"/>
                <a:cs typeface="Times New Roman"/>
              </a:rPr>
              <a:t>There are no Contracts between CHM and its members.</a:t>
            </a:r>
          </a:p>
          <a:p>
            <a:pPr marL="1314450" marR="0" lvl="1" indent="-857250">
              <a:lnSpc>
                <a:spcPct val="120000"/>
              </a:lnSpc>
              <a:spcBef>
                <a:spcPts val="0"/>
              </a:spcBef>
              <a:spcAft>
                <a:spcPts val="0"/>
              </a:spcAft>
              <a:buFont typeface="Wingdings" charset="2"/>
              <a:buChar char="Ø"/>
            </a:pPr>
            <a:r>
              <a:rPr lang="en-US" sz="6200" dirty="0">
                <a:solidFill>
                  <a:schemeClr val="tx1"/>
                </a:solidFill>
                <a:ea typeface="Calibri"/>
                <a:cs typeface="Times New Roman"/>
              </a:rPr>
              <a:t>This eliminates the “Fine Print” insurance companies often use to deny or reduce payment on claims.</a:t>
            </a:r>
          </a:p>
          <a:p>
            <a:pPr marR="0" lvl="0">
              <a:lnSpc>
                <a:spcPct val="120000"/>
              </a:lnSpc>
              <a:spcBef>
                <a:spcPts val="0"/>
              </a:spcBef>
              <a:spcAft>
                <a:spcPts val="0"/>
              </a:spcAft>
              <a:buFont typeface="Wingdings" charset="2"/>
              <a:buChar char="Ø"/>
            </a:pPr>
            <a:r>
              <a:rPr lang="en-US" sz="6200" dirty="0">
                <a:solidFill>
                  <a:schemeClr val="tx1"/>
                </a:solidFill>
                <a:ea typeface="Calibri"/>
                <a:cs typeface="Times New Roman"/>
              </a:rPr>
              <a:t>With CHM, there are no “Open Enrollment” periods. Membership enrollment is available year-round.</a:t>
            </a:r>
          </a:p>
          <a:p>
            <a:pPr marR="0" lvl="0">
              <a:lnSpc>
                <a:spcPct val="120000"/>
              </a:lnSpc>
              <a:spcBef>
                <a:spcPts val="0"/>
              </a:spcBef>
              <a:spcAft>
                <a:spcPts val="0"/>
              </a:spcAft>
              <a:buFont typeface="Wingdings" charset="2"/>
              <a:buChar char="Ø"/>
            </a:pPr>
            <a:r>
              <a:rPr lang="en-US" sz="6200" dirty="0">
                <a:solidFill>
                  <a:schemeClr val="tx1"/>
                </a:solidFill>
                <a:ea typeface="Calibri"/>
                <a:cs typeface="Times New Roman"/>
              </a:rPr>
              <a:t>CHM is not a part of; aligned with; connected to; or associated with; any insurance company.</a:t>
            </a:r>
          </a:p>
          <a:p>
            <a:pPr marR="0" lvl="0">
              <a:lnSpc>
                <a:spcPct val="120000"/>
              </a:lnSpc>
              <a:spcBef>
                <a:spcPts val="0"/>
              </a:spcBef>
              <a:spcAft>
                <a:spcPts val="0"/>
              </a:spcAft>
              <a:buFont typeface="Wingdings" charset="2"/>
              <a:buChar char="Ø"/>
            </a:pPr>
            <a:r>
              <a:rPr lang="en-US" sz="6200" dirty="0">
                <a:solidFill>
                  <a:schemeClr val="tx1"/>
                </a:solidFill>
                <a:ea typeface="Calibri"/>
                <a:cs typeface="Times New Roman"/>
              </a:rPr>
              <a:t>CHM does not work with any agents.</a:t>
            </a:r>
          </a:p>
          <a:p>
            <a:pPr marR="0" lvl="0">
              <a:lnSpc>
                <a:spcPct val="120000"/>
              </a:lnSpc>
              <a:spcBef>
                <a:spcPts val="0"/>
              </a:spcBef>
              <a:spcAft>
                <a:spcPts val="0"/>
              </a:spcAft>
              <a:buFont typeface="Wingdings" charset="2"/>
              <a:buChar char="Ø"/>
            </a:pPr>
            <a:r>
              <a:rPr lang="en-US" sz="6200" dirty="0">
                <a:solidFill>
                  <a:schemeClr val="tx1"/>
                </a:solidFill>
                <a:ea typeface="Calibri"/>
                <a:cs typeface="Times New Roman"/>
              </a:rPr>
              <a:t>CHM provides no compensation or commissions to agents for referring members to enroll.</a:t>
            </a:r>
          </a:p>
          <a:p>
            <a:pPr marR="0" lvl="0">
              <a:lnSpc>
                <a:spcPct val="120000"/>
              </a:lnSpc>
              <a:spcBef>
                <a:spcPts val="0"/>
              </a:spcBef>
              <a:spcAft>
                <a:spcPts val="1000"/>
              </a:spcAft>
              <a:buFont typeface="Wingdings" charset="2"/>
              <a:buChar char="Ø"/>
            </a:pPr>
            <a:r>
              <a:rPr lang="en-US" sz="6200" dirty="0">
                <a:solidFill>
                  <a:schemeClr val="tx1"/>
                </a:solidFill>
                <a:ea typeface="Calibri"/>
                <a:cs typeface="Times New Roman"/>
              </a:rPr>
              <a:t>Only members can contact CHM </a:t>
            </a:r>
            <a:r>
              <a:rPr lang="en-US" sz="6200" dirty="0" smtClean="0">
                <a:solidFill>
                  <a:schemeClr val="tx1"/>
                </a:solidFill>
                <a:ea typeface="Calibri"/>
                <a:cs typeface="Times New Roman"/>
              </a:rPr>
              <a:t>directly.</a:t>
            </a:r>
            <a:r>
              <a:rPr lang="en-US" dirty="0" smtClean="0">
                <a:latin typeface="Times New Roman"/>
                <a:ea typeface="Calibri"/>
                <a:cs typeface="Times New Roman"/>
              </a:rPr>
              <a:t>. </a:t>
            </a:r>
            <a:endParaRPr lang="en-US" sz="1800" dirty="0">
              <a:latin typeface="Calibri"/>
              <a:ea typeface="Calibri"/>
              <a:cs typeface="Times New Roman"/>
            </a:endParaRPr>
          </a:p>
          <a:p>
            <a:endParaRPr lang="en-US" dirty="0"/>
          </a:p>
        </p:txBody>
      </p:sp>
      <p:sp>
        <p:nvSpPr>
          <p:cNvPr id="2" name="Title 1"/>
          <p:cNvSpPr>
            <a:spLocks noGrp="1"/>
          </p:cNvSpPr>
          <p:nvPr>
            <p:ph type="title"/>
          </p:nvPr>
        </p:nvSpPr>
        <p:spPr/>
        <p:txBody>
          <a:bodyPr>
            <a:normAutofit/>
          </a:bodyPr>
          <a:lstStyle/>
          <a:p>
            <a:r>
              <a:rPr lang="en-US" sz="3600" b="1" dirty="0">
                <a:latin typeface="+mn-lt"/>
                <a:ea typeface="Calibri"/>
              </a:rPr>
              <a:t>About Christian </a:t>
            </a:r>
            <a:r>
              <a:rPr lang="en-US" sz="3600" b="1" dirty="0" smtClean="0">
                <a:latin typeface="+mn-lt"/>
                <a:ea typeface="Calibri"/>
              </a:rPr>
              <a:t>Healthcare </a:t>
            </a:r>
            <a:r>
              <a:rPr lang="en-US" sz="3600" b="1" dirty="0">
                <a:latin typeface="+mn-lt"/>
                <a:ea typeface="Calibri"/>
              </a:rPr>
              <a:t>Ministries (CHM)</a:t>
            </a:r>
            <a:endParaRPr lang="en-US" sz="3600" dirty="0">
              <a:latin typeface="+mn-lt"/>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81000" y="1981200"/>
            <a:ext cx="1076325" cy="68526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62000" y="6400800"/>
            <a:ext cx="7848600" cy="338554"/>
          </a:xfrm>
          <a:prstGeom prst="rect">
            <a:avLst/>
          </a:prstGeom>
        </p:spPr>
        <p:txBody>
          <a:bodyPr wrap="square">
            <a:spAutoFit/>
          </a:bodyPr>
          <a:lstStyle/>
          <a:p>
            <a:pPr algn="ctr"/>
            <a:r>
              <a:rPr lang="en-US" sz="1600" dirty="0"/>
              <a:t>JK Financial</a:t>
            </a:r>
            <a:r>
              <a:rPr lang="mr-IN" sz="1600" dirty="0"/>
              <a:t>…</a:t>
            </a:r>
            <a:r>
              <a:rPr lang="en-US" sz="1600" dirty="0"/>
              <a:t>Protecting Your Future</a:t>
            </a:r>
            <a:r>
              <a:rPr lang="mr-IN" sz="1600" dirty="0"/>
              <a:t>…</a:t>
            </a:r>
            <a:r>
              <a:rPr lang="en-US" sz="1600" dirty="0"/>
              <a:t>Keeping our Promises!</a:t>
            </a:r>
          </a:p>
        </p:txBody>
      </p:sp>
    </p:spTree>
    <p:extLst>
      <p:ext uri="{BB962C8B-B14F-4D97-AF65-F5344CB8AC3E}">
        <p14:creationId xmlns:p14="http://schemas.microsoft.com/office/powerpoint/2010/main" val="1005343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81000" y="1066800"/>
            <a:ext cx="904724" cy="576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85800" y="2057400"/>
            <a:ext cx="7731369" cy="2960298"/>
          </a:xfrm>
          <a:prstGeom prst="rect">
            <a:avLst/>
          </a:prstGeom>
          <a:noFill/>
        </p:spPr>
        <p:txBody>
          <a:bodyPr wrap="square" rtlCol="0">
            <a:spAutoFit/>
          </a:bodyPr>
          <a:lstStyle/>
          <a:p>
            <a:pPr algn="ctr">
              <a:lnSpc>
                <a:spcPct val="115000"/>
              </a:lnSpc>
              <a:spcAft>
                <a:spcPts val="1000"/>
              </a:spcAft>
            </a:pPr>
            <a:r>
              <a:rPr lang="en-US" sz="2000" b="1" dirty="0" smtClean="0">
                <a:effectLst/>
                <a:ea typeface="Calibri"/>
                <a:cs typeface="Times New Roman"/>
              </a:rPr>
              <a:t>Agreement Statement</a:t>
            </a:r>
            <a:endParaRPr lang="en-US" sz="2000" dirty="0" smtClean="0">
              <a:effectLst/>
              <a:ea typeface="Calibri"/>
              <a:cs typeface="Times New Roman"/>
            </a:endParaRPr>
          </a:p>
          <a:p>
            <a:pPr>
              <a:lnSpc>
                <a:spcPct val="115000"/>
              </a:lnSpc>
              <a:spcAft>
                <a:spcPts val="1000"/>
              </a:spcAft>
            </a:pPr>
            <a:r>
              <a:rPr lang="en-US" dirty="0" smtClean="0">
                <a:effectLst/>
                <a:ea typeface="Calibri"/>
                <a:cs typeface="Times New Roman"/>
              </a:rPr>
              <a:t>In order to participate in the CHM program all participating ADULTS must be in agreement and accept the following statement:</a:t>
            </a:r>
          </a:p>
          <a:p>
            <a:pPr marL="457200" marR="0" algn="ctr">
              <a:lnSpc>
                <a:spcPct val="115000"/>
              </a:lnSpc>
              <a:spcBef>
                <a:spcPts val="0"/>
              </a:spcBef>
              <a:spcAft>
                <a:spcPts val="1000"/>
              </a:spcAft>
            </a:pPr>
            <a:r>
              <a:rPr lang="en-US" i="1" dirty="0" smtClean="0">
                <a:effectLst/>
                <a:ea typeface="Calibri"/>
                <a:cs typeface="Times New Roman"/>
              </a:rPr>
              <a:t>“They must attest that the participating ADULT(s) member included in the plan are Christians living by biblical principles, attend group worship regularly (health permitting), follow scriptural teaching with regard to alcohol, and do not use tobacco or use drugs illegally. They also attest that all the information provided is true to the best of their knowledge.”</a:t>
            </a:r>
            <a:r>
              <a:rPr lang="en-US" sz="2000" b="1" dirty="0" smtClean="0">
                <a:effectLst/>
                <a:ea typeface="Calibri"/>
                <a:cs typeface="Times New Roman"/>
              </a:rPr>
              <a:t> </a:t>
            </a:r>
            <a:endParaRPr lang="en-US" sz="2000" dirty="0" smtClean="0">
              <a:effectLst/>
              <a:ea typeface="Calibri"/>
              <a:cs typeface="Times New Roman"/>
            </a:endParaRPr>
          </a:p>
        </p:txBody>
      </p:sp>
      <p:sp>
        <p:nvSpPr>
          <p:cNvPr id="2" name="Rectangle 1"/>
          <p:cNvSpPr/>
          <p:nvPr/>
        </p:nvSpPr>
        <p:spPr>
          <a:xfrm>
            <a:off x="609600" y="6324600"/>
            <a:ext cx="8153400" cy="338554"/>
          </a:xfrm>
          <a:prstGeom prst="rect">
            <a:avLst/>
          </a:prstGeom>
        </p:spPr>
        <p:txBody>
          <a:bodyPr wrap="square">
            <a:spAutoFit/>
          </a:bodyPr>
          <a:lstStyle/>
          <a:p>
            <a:pPr algn="ctr"/>
            <a:r>
              <a:rPr lang="en-US" sz="1600" dirty="0"/>
              <a:t>JK Financial</a:t>
            </a:r>
            <a:r>
              <a:rPr lang="mr-IN" sz="1600" dirty="0"/>
              <a:t>…</a:t>
            </a:r>
            <a:r>
              <a:rPr lang="en-US" sz="1600" dirty="0"/>
              <a:t>Protecting Your Future</a:t>
            </a:r>
            <a:r>
              <a:rPr lang="mr-IN" sz="1600" dirty="0"/>
              <a:t>…</a:t>
            </a:r>
            <a:r>
              <a:rPr lang="en-US" sz="1600" dirty="0"/>
              <a:t>Keeping our Promises!</a:t>
            </a:r>
          </a:p>
        </p:txBody>
      </p:sp>
    </p:spTree>
    <p:extLst>
      <p:ext uri="{BB962C8B-B14F-4D97-AF65-F5344CB8AC3E}">
        <p14:creationId xmlns:p14="http://schemas.microsoft.com/office/powerpoint/2010/main" val="1032662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538" b="18465"/>
          <a:stretch/>
        </p:blipFill>
        <p:spPr bwMode="auto">
          <a:xfrm>
            <a:off x="381000" y="2377440"/>
            <a:ext cx="8390132" cy="3566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54779" y="1556519"/>
            <a:ext cx="4891709" cy="577081"/>
          </a:xfrm>
          <a:prstGeom prst="rect">
            <a:avLst/>
          </a:prstGeom>
        </p:spPr>
        <p:txBody>
          <a:bodyPr wrap="none">
            <a:spAutoFit/>
          </a:bodyPr>
          <a:lstStyle/>
          <a:p>
            <a:pPr algn="ctr">
              <a:lnSpc>
                <a:spcPct val="115000"/>
              </a:lnSpc>
            </a:pPr>
            <a:r>
              <a:rPr lang="en-US" sz="2800" b="1" cap="all" dirty="0" smtClean="0">
                <a:solidFill>
                  <a:srgbClr val="B19C41"/>
                </a:solidFill>
                <a:effectLst/>
                <a:ea typeface="Calibri"/>
                <a:cs typeface="Times New Roman"/>
              </a:rPr>
              <a:t>CHM Program Comparison</a:t>
            </a:r>
            <a:endParaRPr lang="en-US" sz="2800" dirty="0">
              <a:solidFill>
                <a:srgbClr val="B19C41"/>
              </a:solidFill>
              <a:effectLst/>
              <a:ea typeface="Calibri"/>
              <a:cs typeface="Times New Roman"/>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1000" y="1066800"/>
            <a:ext cx="1076325" cy="68526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219200" y="6400800"/>
            <a:ext cx="6705600" cy="338554"/>
          </a:xfrm>
          <a:prstGeom prst="rect">
            <a:avLst/>
          </a:prstGeom>
        </p:spPr>
        <p:txBody>
          <a:bodyPr wrap="square">
            <a:spAutoFit/>
          </a:bodyPr>
          <a:lstStyle/>
          <a:p>
            <a:pPr algn="ctr"/>
            <a:r>
              <a:rPr lang="en-US" sz="1600" dirty="0"/>
              <a:t>JK Financial</a:t>
            </a:r>
            <a:r>
              <a:rPr lang="mr-IN" sz="1600" dirty="0"/>
              <a:t>…</a:t>
            </a:r>
            <a:r>
              <a:rPr lang="en-US" sz="1600" dirty="0"/>
              <a:t>Protecting Your Future</a:t>
            </a:r>
            <a:r>
              <a:rPr lang="mr-IN" sz="1600" dirty="0"/>
              <a:t>…</a:t>
            </a:r>
            <a:r>
              <a:rPr lang="en-US" sz="1600" dirty="0"/>
              <a:t>Keeping our Promises!</a:t>
            </a:r>
          </a:p>
        </p:txBody>
      </p:sp>
    </p:spTree>
    <p:extLst>
      <p:ext uri="{BB962C8B-B14F-4D97-AF65-F5344CB8AC3E}">
        <p14:creationId xmlns:p14="http://schemas.microsoft.com/office/powerpoint/2010/main" val="2671362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209800"/>
            <a:ext cx="8496300" cy="861774"/>
          </a:xfrm>
          <a:prstGeom prst="rect">
            <a:avLst/>
          </a:prstGeom>
          <a:noFill/>
        </p:spPr>
        <p:txBody>
          <a:bodyPr wrap="square" rtlCol="0">
            <a:spAutoFit/>
          </a:bodyPr>
          <a:lstStyle/>
          <a:p>
            <a:r>
              <a:rPr lang="en-US" sz="1400" b="1" dirty="0"/>
              <a:t> </a:t>
            </a:r>
            <a:endParaRPr lang="en-US" sz="1400" dirty="0"/>
          </a:p>
          <a:p>
            <a:r>
              <a:rPr lang="en-US" b="1" dirty="0"/>
              <a:t>Pays a lump-sum benefit of </a:t>
            </a:r>
            <a:r>
              <a:rPr lang="en-US" b="1" dirty="0" smtClean="0"/>
              <a:t>$10 - $100K </a:t>
            </a:r>
            <a:r>
              <a:rPr lang="en-US" b="1" dirty="0"/>
              <a:t>upon a first occurrence of the qualifying </a:t>
            </a:r>
            <a:r>
              <a:rPr lang="en-US" b="1" dirty="0" smtClean="0"/>
              <a:t>event</a:t>
            </a:r>
            <a:endParaRPr lang="en-US" dirty="0"/>
          </a:p>
          <a:p>
            <a:r>
              <a:rPr lang="en-US" b="1" dirty="0" smtClean="0"/>
              <a:t>or diagnosis </a:t>
            </a:r>
            <a:r>
              <a:rPr lang="en-US" b="1" dirty="0"/>
              <a:t>listed below, subject to a 30-day waiting period.</a:t>
            </a:r>
            <a:endParaRPr lang="en-US" dirty="0"/>
          </a:p>
        </p:txBody>
      </p:sp>
      <p:sp>
        <p:nvSpPr>
          <p:cNvPr id="9" name="Content Placeholder 1"/>
          <p:cNvSpPr txBox="1">
            <a:spLocks/>
          </p:cNvSpPr>
          <p:nvPr/>
        </p:nvSpPr>
        <p:spPr>
          <a:xfrm>
            <a:off x="609600" y="3048000"/>
            <a:ext cx="7408333" cy="2133600"/>
          </a:xfrm>
          <a:prstGeom prst="rect">
            <a:avLst/>
          </a:prstGeom>
        </p:spPr>
        <p:txBody>
          <a:bodyP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sz="1800" b="1" dirty="0" smtClean="0">
                <a:solidFill>
                  <a:srgbClr val="302C24"/>
                </a:solidFill>
              </a:rPr>
              <a:t>Qualifying Event Paid at 100%</a:t>
            </a:r>
          </a:p>
          <a:p>
            <a:pPr lvl="1">
              <a:buFont typeface="Arial" panose="020B0604020202020204" pitchFamily="34" charset="0"/>
              <a:buChar char="•"/>
            </a:pPr>
            <a:r>
              <a:rPr lang="en-US" sz="1800" dirty="0">
                <a:solidFill>
                  <a:srgbClr val="302C24"/>
                </a:solidFill>
              </a:rPr>
              <a:t>Advanced Alzheimer’s, ALS, </a:t>
            </a:r>
            <a:r>
              <a:rPr lang="en-US" sz="1800" dirty="0" smtClean="0">
                <a:solidFill>
                  <a:srgbClr val="302C24"/>
                </a:solidFill>
              </a:rPr>
              <a:t>invasive </a:t>
            </a:r>
            <a:r>
              <a:rPr lang="en-US" sz="1800" dirty="0">
                <a:solidFill>
                  <a:srgbClr val="302C24"/>
                </a:solidFill>
              </a:rPr>
              <a:t>cancer, </a:t>
            </a:r>
            <a:r>
              <a:rPr lang="en-US" sz="1800" dirty="0" smtClean="0">
                <a:solidFill>
                  <a:srgbClr val="302C24"/>
                </a:solidFill>
              </a:rPr>
              <a:t>coma, </a:t>
            </a:r>
            <a:r>
              <a:rPr lang="en-US" sz="1800" dirty="0">
                <a:solidFill>
                  <a:srgbClr val="302C24"/>
                </a:solidFill>
              </a:rPr>
              <a:t>heart attack, major organ transplant, stroke, end-stage renal </a:t>
            </a:r>
            <a:r>
              <a:rPr lang="en-US" sz="1800" dirty="0" smtClean="0">
                <a:solidFill>
                  <a:srgbClr val="302C24"/>
                </a:solidFill>
              </a:rPr>
              <a:t>failure, major burns, paralysis.</a:t>
            </a:r>
          </a:p>
          <a:p>
            <a:r>
              <a:rPr lang="en-US" sz="1800" b="1" dirty="0" smtClean="0">
                <a:solidFill>
                  <a:srgbClr val="302C24"/>
                </a:solidFill>
              </a:rPr>
              <a:t>Qualifying Event Paid at 25%</a:t>
            </a:r>
          </a:p>
          <a:p>
            <a:pPr lvl="1">
              <a:buFont typeface="Arial" panose="020B0604020202020204" pitchFamily="34" charset="0"/>
              <a:buChar char="•"/>
            </a:pPr>
            <a:r>
              <a:rPr lang="en-US" sz="1800" dirty="0">
                <a:solidFill>
                  <a:srgbClr val="302C24"/>
                </a:solidFill>
              </a:rPr>
              <a:t>Benign brain tumor, cancer in situ, coronary artery bypass</a:t>
            </a:r>
            <a:r>
              <a:rPr lang="en-US" sz="1800" dirty="0" smtClean="0">
                <a:solidFill>
                  <a:srgbClr val="302C24"/>
                </a:solidFill>
              </a:rPr>
              <a:t>.</a:t>
            </a:r>
          </a:p>
          <a:p>
            <a:endParaRPr lang="en-US" dirty="0"/>
          </a:p>
        </p:txBody>
      </p:sp>
      <p:pic>
        <p:nvPicPr>
          <p:cNvPr id="2060" name="Picture 1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57201" y="1210858"/>
            <a:ext cx="975715" cy="62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838200" y="6324600"/>
            <a:ext cx="7239000" cy="338554"/>
          </a:xfrm>
          <a:prstGeom prst="rect">
            <a:avLst/>
          </a:prstGeom>
        </p:spPr>
        <p:txBody>
          <a:bodyPr wrap="square">
            <a:spAutoFit/>
          </a:bodyPr>
          <a:lstStyle/>
          <a:p>
            <a:pPr algn="ctr"/>
            <a:r>
              <a:rPr lang="en-US" sz="1600" dirty="0"/>
              <a:t>JK Financial</a:t>
            </a:r>
            <a:r>
              <a:rPr lang="mr-IN" sz="1600" dirty="0"/>
              <a:t>…</a:t>
            </a:r>
            <a:r>
              <a:rPr lang="en-US" sz="1600" dirty="0"/>
              <a:t>Protecting Your Future</a:t>
            </a:r>
            <a:r>
              <a:rPr lang="mr-IN" sz="1600" dirty="0"/>
              <a:t>…</a:t>
            </a:r>
            <a:r>
              <a:rPr lang="en-US" sz="1600" dirty="0"/>
              <a:t>Keeping our Promises!</a:t>
            </a:r>
          </a:p>
        </p:txBody>
      </p:sp>
      <p:sp>
        <p:nvSpPr>
          <p:cNvPr id="5" name="Rectangle 4"/>
          <p:cNvSpPr/>
          <p:nvPr/>
        </p:nvSpPr>
        <p:spPr>
          <a:xfrm>
            <a:off x="3048000" y="1600200"/>
            <a:ext cx="2914705" cy="577081"/>
          </a:xfrm>
          <a:prstGeom prst="rect">
            <a:avLst/>
          </a:prstGeom>
        </p:spPr>
        <p:txBody>
          <a:bodyPr wrap="none">
            <a:spAutoFit/>
          </a:bodyPr>
          <a:lstStyle/>
          <a:p>
            <a:pPr algn="ctr">
              <a:lnSpc>
                <a:spcPct val="115000"/>
              </a:lnSpc>
            </a:pPr>
            <a:r>
              <a:rPr lang="en-US" sz="2800" b="1" cap="all" dirty="0" smtClean="0">
                <a:solidFill>
                  <a:srgbClr val="B19C41"/>
                </a:solidFill>
                <a:ea typeface="Calibri"/>
                <a:cs typeface="Times New Roman"/>
              </a:rPr>
              <a:t>Critical Illness</a:t>
            </a:r>
            <a:endParaRPr lang="en-US" sz="2800" dirty="0">
              <a:solidFill>
                <a:srgbClr val="B19C41"/>
              </a:solidFill>
              <a:ea typeface="Calibri"/>
              <a:cs typeface="Times New Roman"/>
            </a:endParaRPr>
          </a:p>
        </p:txBody>
      </p:sp>
    </p:spTree>
    <p:extLst>
      <p:ext uri="{BB962C8B-B14F-4D97-AF65-F5344CB8AC3E}">
        <p14:creationId xmlns:p14="http://schemas.microsoft.com/office/powerpoint/2010/main" val="3609332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6691" y="6172202"/>
            <a:ext cx="6781800" cy="623248"/>
          </a:xfrm>
          <a:prstGeom prst="rect">
            <a:avLst/>
          </a:prstGeom>
          <a:noFill/>
        </p:spPr>
        <p:txBody>
          <a:bodyPr wrap="square" rtlCol="0">
            <a:spAutoFit/>
          </a:bodyPr>
          <a:lstStyle/>
          <a:p>
            <a:pPr lvl="0">
              <a:lnSpc>
                <a:spcPct val="115000"/>
              </a:lnSpc>
              <a:spcAft>
                <a:spcPts val="1000"/>
              </a:spcAft>
            </a:pPr>
            <a:r>
              <a:rPr lang="en-US" sz="1000" baseline="30000" dirty="0">
                <a:solidFill>
                  <a:prstClr val="black"/>
                </a:solidFill>
                <a:ea typeface="Calibri"/>
                <a:cs typeface="Times New Roman"/>
              </a:rPr>
              <a:t>1</a:t>
            </a:r>
            <a:r>
              <a:rPr lang="en-US" sz="1000" dirty="0">
                <a:solidFill>
                  <a:prstClr val="black"/>
                </a:solidFill>
                <a:ea typeface="Calibri"/>
                <a:cs typeface="Times New Roman"/>
              </a:rPr>
              <a:t> Hospital confinement must begin within 30 days of the accident  </a:t>
            </a:r>
            <a:r>
              <a:rPr lang="en-US" sz="1000" baseline="30000" dirty="0">
                <a:solidFill>
                  <a:prstClr val="black"/>
                </a:solidFill>
                <a:ea typeface="Calibri"/>
                <a:cs typeface="Times New Roman"/>
              </a:rPr>
              <a:t>2</a:t>
            </a:r>
            <a:r>
              <a:rPr lang="en-US" sz="1000" dirty="0">
                <a:solidFill>
                  <a:prstClr val="black"/>
                </a:solidFill>
                <a:ea typeface="Calibri"/>
                <a:cs typeface="Times New Roman"/>
              </a:rPr>
              <a:t> Treatment in Emergency Room or Urgent Care </a:t>
            </a:r>
            <a:r>
              <a:rPr lang="en-US" sz="1000" dirty="0" smtClean="0">
                <a:solidFill>
                  <a:prstClr val="black"/>
                </a:solidFill>
                <a:ea typeface="Calibri"/>
                <a:cs typeface="Times New Roman"/>
              </a:rPr>
              <a:t>Facility    </a:t>
            </a:r>
            <a:r>
              <a:rPr lang="en-US" sz="1000" baseline="30000" dirty="0">
                <a:solidFill>
                  <a:prstClr val="black"/>
                </a:solidFill>
                <a:ea typeface="Calibri"/>
                <a:cs typeface="Times New Roman"/>
              </a:rPr>
              <a:t>3</a:t>
            </a:r>
            <a:r>
              <a:rPr lang="en-US" sz="1000" dirty="0">
                <a:solidFill>
                  <a:prstClr val="black"/>
                </a:solidFill>
                <a:ea typeface="Calibri"/>
                <a:cs typeface="Times New Roman"/>
              </a:rPr>
              <a:t> Benefits following Emergency Room or Urgent Care treatment and therapy provided within 30 days of initial onset. Follow-up treatment and physical therapy received on the same day will only receive one benefit.</a:t>
            </a:r>
            <a:endParaRPr lang="en-US" sz="1100" dirty="0">
              <a:solidFill>
                <a:prstClr val="black"/>
              </a:solidFill>
              <a:ea typeface="Calibri"/>
              <a:cs typeface="Times New Roman"/>
            </a:endParaRPr>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81000" y="1066800"/>
            <a:ext cx="1075691" cy="684856"/>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129460784"/>
              </p:ext>
            </p:extLst>
          </p:nvPr>
        </p:nvGraphicFramePr>
        <p:xfrm>
          <a:off x="1752600" y="1868143"/>
          <a:ext cx="5867400" cy="4304058"/>
        </p:xfrm>
        <a:graphic>
          <a:graphicData uri="http://schemas.openxmlformats.org/drawingml/2006/table">
            <a:tbl>
              <a:tblPr firstRow="1" firstCol="1" bandRow="1"/>
              <a:tblGrid>
                <a:gridCol w="1651744"/>
                <a:gridCol w="720740"/>
                <a:gridCol w="1302922"/>
                <a:gridCol w="1027022"/>
                <a:gridCol w="1164972"/>
              </a:tblGrid>
              <a:tr h="776669">
                <a:tc>
                  <a:txBody>
                    <a:bodyPr/>
                    <a:lstStyle/>
                    <a:p>
                      <a:pPr marL="0" marR="0">
                        <a:lnSpc>
                          <a:spcPct val="115000"/>
                        </a:lnSpc>
                        <a:spcBef>
                          <a:spcPts val="0"/>
                        </a:spcBef>
                        <a:spcAft>
                          <a:spcPts val="0"/>
                        </a:spcAft>
                      </a:pPr>
                      <a:endParaRPr lang="en-US" sz="1000" b="1" dirty="0" smtClean="0">
                        <a:solidFill>
                          <a:srgbClr val="FFFFFF"/>
                        </a:solidFill>
                        <a:effectLst/>
                        <a:latin typeface="Calibri"/>
                        <a:ea typeface="Calibri"/>
                        <a:cs typeface="Times New Roman"/>
                      </a:endParaRPr>
                    </a:p>
                    <a:p>
                      <a:pPr marL="0" marR="0">
                        <a:lnSpc>
                          <a:spcPct val="115000"/>
                        </a:lnSpc>
                        <a:spcBef>
                          <a:spcPts val="0"/>
                        </a:spcBef>
                        <a:spcAft>
                          <a:spcPts val="0"/>
                        </a:spcAft>
                      </a:pPr>
                      <a:endParaRPr lang="en-US" sz="1000" b="1" dirty="0" smtClean="0">
                        <a:solidFill>
                          <a:srgbClr val="FFFFFF"/>
                        </a:solidFill>
                        <a:effectLst/>
                        <a:latin typeface="Calibri"/>
                        <a:ea typeface="Calibri"/>
                        <a:cs typeface="Times New Roman"/>
                      </a:endParaRPr>
                    </a:p>
                    <a:p>
                      <a:pPr marL="0" marR="0">
                        <a:lnSpc>
                          <a:spcPct val="115000"/>
                        </a:lnSpc>
                        <a:spcBef>
                          <a:spcPts val="0"/>
                        </a:spcBef>
                        <a:spcAft>
                          <a:spcPts val="0"/>
                        </a:spcAft>
                      </a:pPr>
                      <a:r>
                        <a:rPr lang="en-US" sz="1000" b="1" dirty="0" smtClean="0">
                          <a:solidFill>
                            <a:srgbClr val="FFFFFF"/>
                          </a:solidFill>
                          <a:effectLst/>
                          <a:latin typeface="Calibri"/>
                          <a:ea typeface="Calibri"/>
                          <a:cs typeface="Times New Roman"/>
                        </a:rPr>
                        <a:t>BENEFITS </a:t>
                      </a:r>
                      <a:r>
                        <a:rPr lang="en-US" sz="1000" b="1" dirty="0">
                          <a:solidFill>
                            <a:srgbClr val="FFFFFF"/>
                          </a:solidFill>
                          <a:effectLst/>
                          <a:latin typeface="Calibri"/>
                          <a:ea typeface="Calibri"/>
                          <a:cs typeface="Times New Roman"/>
                        </a:rPr>
                        <a:t>(per person, per accidental injury)</a:t>
                      </a:r>
                      <a:endParaRPr lang="en-US" sz="1000" dirty="0">
                        <a:effectLst/>
                        <a:latin typeface="Calibri"/>
                        <a:ea typeface="Calibri"/>
                        <a:cs typeface="Times New Roman"/>
                      </a:endParaRPr>
                    </a:p>
                  </a:txBody>
                  <a:tcPr marL="59369" marR="59369"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000" b="1">
                          <a:solidFill>
                            <a:srgbClr val="FFFFFF"/>
                          </a:solidFill>
                          <a:effectLst/>
                          <a:latin typeface="Calibri"/>
                          <a:ea typeface="Calibri"/>
                          <a:cs typeface="Times New Roman"/>
                        </a:rPr>
                        <a:t>Option 1</a:t>
                      </a:r>
                      <a:endParaRPr lang="en-US" sz="1000">
                        <a:effectLst/>
                        <a:latin typeface="Calibri"/>
                        <a:ea typeface="Calibri"/>
                        <a:cs typeface="Times New Roman"/>
                      </a:endParaRPr>
                    </a:p>
                  </a:txBody>
                  <a:tcPr marL="59369" marR="59369"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000" b="1" dirty="0">
                          <a:solidFill>
                            <a:srgbClr val="FFFFFF"/>
                          </a:solidFill>
                          <a:effectLst/>
                          <a:latin typeface="Calibri"/>
                          <a:ea typeface="Calibri"/>
                          <a:cs typeface="Times New Roman"/>
                        </a:rPr>
                        <a:t>Option 2</a:t>
                      </a:r>
                      <a:endParaRPr lang="en-US" sz="1000" dirty="0">
                        <a:effectLst/>
                        <a:latin typeface="Calibri"/>
                        <a:ea typeface="Calibri"/>
                        <a:cs typeface="Times New Roman"/>
                      </a:endParaRPr>
                    </a:p>
                  </a:txBody>
                  <a:tcPr marL="59369" marR="59369"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000" b="1" dirty="0">
                          <a:solidFill>
                            <a:srgbClr val="FFFFFF"/>
                          </a:solidFill>
                          <a:effectLst/>
                          <a:latin typeface="Calibri"/>
                          <a:ea typeface="Calibri"/>
                          <a:cs typeface="Times New Roman"/>
                        </a:rPr>
                        <a:t>Option 3</a:t>
                      </a:r>
                      <a:endParaRPr lang="en-US" sz="1000" dirty="0">
                        <a:effectLst/>
                        <a:latin typeface="Calibri"/>
                        <a:ea typeface="Calibri"/>
                        <a:cs typeface="Times New Roman"/>
                      </a:endParaRPr>
                    </a:p>
                  </a:txBody>
                  <a:tcPr marL="59369" marR="59369"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000" b="1" dirty="0">
                          <a:solidFill>
                            <a:srgbClr val="FFFFFF"/>
                          </a:solidFill>
                          <a:effectLst/>
                          <a:latin typeface="Calibri"/>
                          <a:ea typeface="Calibri"/>
                          <a:cs typeface="Times New Roman"/>
                        </a:rPr>
                        <a:t>Option 4</a:t>
                      </a:r>
                      <a:endParaRPr lang="en-US" sz="1000" dirty="0">
                        <a:effectLst/>
                        <a:latin typeface="Calibri"/>
                        <a:ea typeface="Calibri"/>
                        <a:cs typeface="Times New Roman"/>
                      </a:endParaRPr>
                    </a:p>
                  </a:txBody>
                  <a:tcPr marL="59369" marR="59369" marT="0"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600015">
                <a:tc>
                  <a:txBody>
                    <a:bodyPr/>
                    <a:lstStyle/>
                    <a:p>
                      <a:pPr marL="0" marR="0">
                        <a:lnSpc>
                          <a:spcPct val="115000"/>
                        </a:lnSpc>
                        <a:spcBef>
                          <a:spcPts val="0"/>
                        </a:spcBef>
                        <a:spcAft>
                          <a:spcPts val="0"/>
                        </a:spcAft>
                      </a:pPr>
                      <a:r>
                        <a:rPr lang="en-US" sz="1000" b="1" dirty="0">
                          <a:effectLst/>
                          <a:latin typeface="Calibri"/>
                          <a:ea typeface="Calibri"/>
                          <a:cs typeface="Times New Roman"/>
                        </a:rPr>
                        <a:t>Hospital Confinement</a:t>
                      </a:r>
                      <a:r>
                        <a:rPr lang="en-US" sz="1000" b="1" baseline="30000" dirty="0">
                          <a:effectLst/>
                          <a:latin typeface="Calibri"/>
                          <a:ea typeface="Calibri"/>
                          <a:cs typeface="Times New Roman"/>
                        </a:rPr>
                        <a:t>1</a:t>
                      </a:r>
                      <a:r>
                        <a:rPr lang="en-US" sz="1000" b="1" dirty="0">
                          <a:effectLst/>
                          <a:latin typeface="Calibri"/>
                          <a:ea typeface="Calibri"/>
                          <a:cs typeface="Times New Roman"/>
                        </a:rPr>
                        <a:t> (one per Policy year)</a:t>
                      </a:r>
                      <a:endParaRPr lang="en-US" sz="1000" dirty="0">
                        <a:effectLst/>
                        <a:latin typeface="Calibri"/>
                        <a:ea typeface="Calibri"/>
                        <a:cs typeface="Times New Roman"/>
                      </a:endParaRPr>
                    </a:p>
                  </a:txBody>
                  <a:tcPr marL="59369" marR="59369"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$2,500</a:t>
                      </a:r>
                    </a:p>
                  </a:txBody>
                  <a:tcPr marL="59369" marR="5936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$5,000</a:t>
                      </a:r>
                    </a:p>
                  </a:txBody>
                  <a:tcPr marL="59369" marR="5936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$7,500</a:t>
                      </a:r>
                    </a:p>
                  </a:txBody>
                  <a:tcPr marL="59369" marR="5936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$10,000</a:t>
                      </a:r>
                    </a:p>
                  </a:txBody>
                  <a:tcPr marL="59369" marR="59369"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600015">
                <a:tc>
                  <a:txBody>
                    <a:bodyPr/>
                    <a:lstStyle/>
                    <a:p>
                      <a:pPr marL="0" marR="0">
                        <a:lnSpc>
                          <a:spcPct val="115000"/>
                        </a:lnSpc>
                        <a:spcBef>
                          <a:spcPts val="0"/>
                        </a:spcBef>
                        <a:spcAft>
                          <a:spcPts val="0"/>
                        </a:spcAft>
                      </a:pPr>
                      <a:r>
                        <a:rPr lang="en-US" sz="1000" b="1">
                          <a:effectLst/>
                          <a:latin typeface="Calibri"/>
                          <a:ea typeface="Calibri"/>
                          <a:cs typeface="Times New Roman"/>
                        </a:rPr>
                        <a:t>Emergency Treatment</a:t>
                      </a:r>
                      <a:r>
                        <a:rPr lang="en-US" sz="1000" b="1" baseline="30000">
                          <a:effectLst/>
                          <a:latin typeface="Calibri"/>
                          <a:ea typeface="Calibri"/>
                          <a:cs typeface="Times New Roman"/>
                        </a:rPr>
                        <a:t>2 </a:t>
                      </a:r>
                      <a:r>
                        <a:rPr lang="en-US" sz="1000" b="1">
                          <a:effectLst/>
                          <a:latin typeface="Calibri"/>
                          <a:ea typeface="Calibri"/>
                          <a:cs typeface="Times New Roman"/>
                        </a:rPr>
                        <a:t>(within 72 hours of injury)</a:t>
                      </a:r>
                      <a:endParaRPr lang="en-US" sz="1000">
                        <a:effectLst/>
                        <a:latin typeface="Calibri"/>
                        <a:ea typeface="Calibri"/>
                        <a:cs typeface="Times New Roman"/>
                      </a:endParaRPr>
                    </a:p>
                  </a:txBody>
                  <a:tcPr marL="59369" marR="59369"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$250</a:t>
                      </a:r>
                    </a:p>
                    <a:p>
                      <a:pPr marL="0" marR="0" algn="ctr">
                        <a:lnSpc>
                          <a:spcPct val="115000"/>
                        </a:lnSpc>
                        <a:spcBef>
                          <a:spcPts val="0"/>
                        </a:spcBef>
                        <a:spcAft>
                          <a:spcPts val="0"/>
                        </a:spcAft>
                      </a:pPr>
                      <a:r>
                        <a:rPr lang="en-US" sz="1000">
                          <a:effectLst/>
                          <a:latin typeface="Calibri"/>
                          <a:ea typeface="Calibri"/>
                          <a:cs typeface="Times New Roman"/>
                        </a:rPr>
                        <a:t>per injury</a:t>
                      </a:r>
                    </a:p>
                  </a:txBody>
                  <a:tcPr marL="59369" marR="5936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$500 </a:t>
                      </a:r>
                    </a:p>
                    <a:p>
                      <a:pPr marL="0" marR="0" algn="ctr">
                        <a:lnSpc>
                          <a:spcPct val="115000"/>
                        </a:lnSpc>
                        <a:spcBef>
                          <a:spcPts val="0"/>
                        </a:spcBef>
                        <a:spcAft>
                          <a:spcPts val="0"/>
                        </a:spcAft>
                      </a:pPr>
                      <a:r>
                        <a:rPr lang="en-US" sz="1000">
                          <a:effectLst/>
                          <a:latin typeface="Calibri"/>
                          <a:ea typeface="Calibri"/>
                          <a:cs typeface="Times New Roman"/>
                        </a:rPr>
                        <a:t>per injury</a:t>
                      </a:r>
                    </a:p>
                  </a:txBody>
                  <a:tcPr marL="59369" marR="5936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$750</a:t>
                      </a:r>
                    </a:p>
                    <a:p>
                      <a:pPr marL="0" marR="0" algn="ctr">
                        <a:lnSpc>
                          <a:spcPct val="115000"/>
                        </a:lnSpc>
                        <a:spcBef>
                          <a:spcPts val="0"/>
                        </a:spcBef>
                        <a:spcAft>
                          <a:spcPts val="0"/>
                        </a:spcAft>
                      </a:pPr>
                      <a:r>
                        <a:rPr lang="en-US" sz="1000">
                          <a:effectLst/>
                          <a:latin typeface="Calibri"/>
                          <a:ea typeface="Calibri"/>
                          <a:cs typeface="Times New Roman"/>
                        </a:rPr>
                        <a:t>per injury</a:t>
                      </a:r>
                    </a:p>
                  </a:txBody>
                  <a:tcPr marL="59369" marR="5936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$1,000</a:t>
                      </a:r>
                    </a:p>
                    <a:p>
                      <a:pPr marL="0" marR="0" algn="ctr">
                        <a:lnSpc>
                          <a:spcPct val="115000"/>
                        </a:lnSpc>
                        <a:spcBef>
                          <a:spcPts val="0"/>
                        </a:spcBef>
                        <a:spcAft>
                          <a:spcPts val="0"/>
                        </a:spcAft>
                      </a:pPr>
                      <a:r>
                        <a:rPr lang="en-US" sz="1000">
                          <a:effectLst/>
                          <a:latin typeface="Calibri"/>
                          <a:ea typeface="Calibri"/>
                          <a:cs typeface="Times New Roman"/>
                        </a:rPr>
                        <a:t>per injury</a:t>
                      </a:r>
                    </a:p>
                  </a:txBody>
                  <a:tcPr marL="59369" marR="59369"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50019">
                <a:tc>
                  <a:txBody>
                    <a:bodyPr/>
                    <a:lstStyle/>
                    <a:p>
                      <a:pPr marL="0" marR="0">
                        <a:lnSpc>
                          <a:spcPct val="115000"/>
                        </a:lnSpc>
                        <a:spcBef>
                          <a:spcPts val="0"/>
                        </a:spcBef>
                        <a:spcAft>
                          <a:spcPts val="0"/>
                        </a:spcAft>
                      </a:pPr>
                      <a:r>
                        <a:rPr lang="en-US" sz="1000" b="1">
                          <a:effectLst/>
                          <a:latin typeface="Calibri"/>
                          <a:ea typeface="Calibri"/>
                          <a:cs typeface="Times New Roman"/>
                        </a:rPr>
                        <a:t>Major Diagnostic Exam (one per Policy year at hospital or urgent care center)</a:t>
                      </a:r>
                      <a:endParaRPr lang="en-US" sz="1000">
                        <a:effectLst/>
                        <a:latin typeface="Calibri"/>
                        <a:ea typeface="Calibri"/>
                        <a:cs typeface="Times New Roman"/>
                      </a:endParaRPr>
                    </a:p>
                  </a:txBody>
                  <a:tcPr marL="59369" marR="59369"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$250</a:t>
                      </a:r>
                    </a:p>
                  </a:txBody>
                  <a:tcPr marL="59369" marR="5936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$500</a:t>
                      </a:r>
                    </a:p>
                  </a:txBody>
                  <a:tcPr marL="59369" marR="5936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$750</a:t>
                      </a:r>
                    </a:p>
                  </a:txBody>
                  <a:tcPr marL="59369" marR="5936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$1,000</a:t>
                      </a:r>
                    </a:p>
                  </a:txBody>
                  <a:tcPr marL="59369" marR="59369"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540485">
                <a:tc>
                  <a:txBody>
                    <a:bodyPr/>
                    <a:lstStyle/>
                    <a:p>
                      <a:pPr marL="0" marR="0">
                        <a:lnSpc>
                          <a:spcPct val="115000"/>
                        </a:lnSpc>
                        <a:spcBef>
                          <a:spcPts val="0"/>
                        </a:spcBef>
                        <a:spcAft>
                          <a:spcPts val="0"/>
                        </a:spcAft>
                      </a:pPr>
                      <a:r>
                        <a:rPr lang="en-US" sz="1000" b="1" dirty="0">
                          <a:effectLst/>
                          <a:latin typeface="Calibri"/>
                          <a:ea typeface="Calibri"/>
                          <a:cs typeface="Times New Roman"/>
                        </a:rPr>
                        <a:t>Follow-up Treatment (up to five visits per Policy year)</a:t>
                      </a:r>
                      <a:endParaRPr lang="en-US" sz="1000" dirty="0">
                        <a:effectLst/>
                        <a:latin typeface="Calibri"/>
                        <a:ea typeface="Calibri"/>
                        <a:cs typeface="Times New Roman"/>
                      </a:endParaRPr>
                    </a:p>
                    <a:p>
                      <a:pPr marL="0" marR="0">
                        <a:lnSpc>
                          <a:spcPct val="115000"/>
                        </a:lnSpc>
                        <a:spcBef>
                          <a:spcPts val="0"/>
                        </a:spcBef>
                        <a:spcAft>
                          <a:spcPts val="0"/>
                        </a:spcAft>
                      </a:pPr>
                      <a:r>
                        <a:rPr lang="en-US" sz="1000" b="1" dirty="0">
                          <a:effectLst/>
                          <a:latin typeface="Calibri"/>
                          <a:ea typeface="Calibri"/>
                          <a:cs typeface="Times New Roman"/>
                        </a:rPr>
                        <a:t> </a:t>
                      </a:r>
                      <a:endParaRPr lang="en-US" sz="1000" dirty="0">
                        <a:effectLst/>
                        <a:latin typeface="Calibri"/>
                        <a:ea typeface="Calibri"/>
                        <a:cs typeface="Times New Roman"/>
                      </a:endParaRPr>
                    </a:p>
                    <a:p>
                      <a:pPr marL="0" marR="0">
                        <a:lnSpc>
                          <a:spcPct val="115000"/>
                        </a:lnSpc>
                        <a:spcBef>
                          <a:spcPts val="0"/>
                        </a:spcBef>
                        <a:spcAft>
                          <a:spcPts val="0"/>
                        </a:spcAft>
                      </a:pPr>
                      <a:r>
                        <a:rPr lang="en-US" sz="1000" b="1" dirty="0">
                          <a:effectLst/>
                          <a:latin typeface="Calibri"/>
                          <a:ea typeface="Calibri"/>
                          <a:cs typeface="Times New Roman"/>
                        </a:rPr>
                        <a:t>             OR</a:t>
                      </a:r>
                      <a:endParaRPr lang="en-US" sz="1000" dirty="0">
                        <a:effectLst/>
                        <a:latin typeface="Calibri"/>
                        <a:ea typeface="Calibri"/>
                        <a:cs typeface="Times New Roman"/>
                      </a:endParaRPr>
                    </a:p>
                    <a:p>
                      <a:pPr marL="0" marR="0">
                        <a:lnSpc>
                          <a:spcPct val="115000"/>
                        </a:lnSpc>
                        <a:spcBef>
                          <a:spcPts val="0"/>
                        </a:spcBef>
                        <a:spcAft>
                          <a:spcPts val="0"/>
                        </a:spcAft>
                      </a:pPr>
                      <a:r>
                        <a:rPr lang="en-US" sz="1000" b="1" dirty="0">
                          <a:effectLst/>
                          <a:latin typeface="Calibri"/>
                          <a:ea typeface="Calibri"/>
                          <a:cs typeface="Times New Roman"/>
                        </a:rPr>
                        <a:t> </a:t>
                      </a:r>
                      <a:endParaRPr lang="en-US" sz="1000" dirty="0">
                        <a:effectLst/>
                        <a:latin typeface="Calibri"/>
                        <a:ea typeface="Calibri"/>
                        <a:cs typeface="Times New Roman"/>
                      </a:endParaRPr>
                    </a:p>
                    <a:p>
                      <a:pPr marL="0" marR="0">
                        <a:lnSpc>
                          <a:spcPct val="115000"/>
                        </a:lnSpc>
                        <a:spcBef>
                          <a:spcPts val="0"/>
                        </a:spcBef>
                        <a:spcAft>
                          <a:spcPts val="0"/>
                        </a:spcAft>
                      </a:pPr>
                      <a:r>
                        <a:rPr lang="en-US" sz="1000" b="1" dirty="0">
                          <a:effectLst/>
                          <a:latin typeface="Calibri"/>
                          <a:ea typeface="Calibri"/>
                          <a:cs typeface="Times New Roman"/>
                        </a:rPr>
                        <a:t>Follow- up Physical Therapy</a:t>
                      </a:r>
                      <a:r>
                        <a:rPr lang="en-US" sz="1000" b="1" baseline="30000" dirty="0">
                          <a:effectLst/>
                          <a:latin typeface="Calibri"/>
                          <a:ea typeface="Calibri"/>
                          <a:cs typeface="Times New Roman"/>
                        </a:rPr>
                        <a:t>3</a:t>
                      </a:r>
                      <a:r>
                        <a:rPr lang="en-US" sz="1000" b="1" dirty="0">
                          <a:effectLst/>
                          <a:latin typeface="Calibri"/>
                          <a:ea typeface="Calibri"/>
                          <a:cs typeface="Times New Roman"/>
                        </a:rPr>
                        <a:t> (up to five visits per Policy year)</a:t>
                      </a:r>
                      <a:endParaRPr lang="en-US" sz="1000" dirty="0">
                        <a:effectLst/>
                        <a:latin typeface="Calibri"/>
                        <a:ea typeface="Calibri"/>
                        <a:cs typeface="Times New Roman"/>
                      </a:endParaRPr>
                    </a:p>
                  </a:txBody>
                  <a:tcPr marL="59369" marR="59369"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 </a:t>
                      </a:r>
                    </a:p>
                    <a:p>
                      <a:pPr marL="0" marR="0" algn="ctr">
                        <a:lnSpc>
                          <a:spcPct val="115000"/>
                        </a:lnSpc>
                        <a:spcBef>
                          <a:spcPts val="0"/>
                        </a:spcBef>
                        <a:spcAft>
                          <a:spcPts val="0"/>
                        </a:spcAft>
                      </a:pPr>
                      <a:r>
                        <a:rPr lang="en-US" sz="1000" dirty="0">
                          <a:effectLst/>
                          <a:latin typeface="Calibri"/>
                          <a:ea typeface="Calibri"/>
                          <a:cs typeface="Times New Roman"/>
                        </a:rPr>
                        <a:t>$50 </a:t>
                      </a:r>
                    </a:p>
                    <a:p>
                      <a:pPr marL="0" marR="0" algn="ctr">
                        <a:lnSpc>
                          <a:spcPct val="115000"/>
                        </a:lnSpc>
                        <a:spcBef>
                          <a:spcPts val="0"/>
                        </a:spcBef>
                        <a:spcAft>
                          <a:spcPts val="0"/>
                        </a:spcAft>
                      </a:pPr>
                      <a:r>
                        <a:rPr lang="en-US" sz="1000" dirty="0">
                          <a:effectLst/>
                          <a:latin typeface="Calibri"/>
                          <a:ea typeface="Calibri"/>
                          <a:cs typeface="Times New Roman"/>
                        </a:rPr>
                        <a:t>per visit</a:t>
                      </a:r>
                    </a:p>
                    <a:p>
                      <a:pPr marL="0" marR="0" algn="ctr">
                        <a:lnSpc>
                          <a:spcPct val="115000"/>
                        </a:lnSpc>
                        <a:spcBef>
                          <a:spcPts val="0"/>
                        </a:spcBef>
                        <a:spcAft>
                          <a:spcPts val="0"/>
                        </a:spcAft>
                      </a:pPr>
                      <a:r>
                        <a:rPr lang="en-US" sz="1000" dirty="0">
                          <a:effectLst/>
                          <a:latin typeface="Calibri"/>
                          <a:ea typeface="Calibri"/>
                          <a:cs typeface="Times New Roman"/>
                        </a:rPr>
                        <a:t> </a:t>
                      </a:r>
                    </a:p>
                    <a:p>
                      <a:pPr marL="0" marR="0" algn="ctr">
                        <a:lnSpc>
                          <a:spcPct val="115000"/>
                        </a:lnSpc>
                        <a:spcBef>
                          <a:spcPts val="0"/>
                        </a:spcBef>
                        <a:spcAft>
                          <a:spcPts val="0"/>
                        </a:spcAft>
                      </a:pPr>
                      <a:r>
                        <a:rPr lang="en-US" sz="1000" dirty="0">
                          <a:effectLst/>
                          <a:latin typeface="Calibri"/>
                          <a:ea typeface="Calibri"/>
                          <a:cs typeface="Times New Roman"/>
                        </a:rPr>
                        <a:t> </a:t>
                      </a:r>
                    </a:p>
                    <a:p>
                      <a:pPr marL="0" marR="0" algn="ctr">
                        <a:lnSpc>
                          <a:spcPct val="115000"/>
                        </a:lnSpc>
                        <a:spcBef>
                          <a:spcPts val="0"/>
                        </a:spcBef>
                        <a:spcAft>
                          <a:spcPts val="0"/>
                        </a:spcAft>
                      </a:pPr>
                      <a:r>
                        <a:rPr lang="en-US" sz="1000" dirty="0">
                          <a:effectLst/>
                          <a:latin typeface="Calibri"/>
                          <a:ea typeface="Calibri"/>
                          <a:cs typeface="Times New Roman"/>
                        </a:rPr>
                        <a:t> </a:t>
                      </a:r>
                    </a:p>
                    <a:p>
                      <a:pPr marL="0" marR="0" algn="ctr">
                        <a:lnSpc>
                          <a:spcPct val="115000"/>
                        </a:lnSpc>
                        <a:spcBef>
                          <a:spcPts val="0"/>
                        </a:spcBef>
                        <a:spcAft>
                          <a:spcPts val="0"/>
                        </a:spcAft>
                      </a:pPr>
                      <a:r>
                        <a:rPr lang="en-US" sz="1000" dirty="0">
                          <a:effectLst/>
                          <a:latin typeface="Calibri"/>
                          <a:ea typeface="Calibri"/>
                          <a:cs typeface="Times New Roman"/>
                        </a:rPr>
                        <a:t>$50 </a:t>
                      </a:r>
                    </a:p>
                    <a:p>
                      <a:pPr marL="0" marR="0" algn="ctr">
                        <a:lnSpc>
                          <a:spcPct val="115000"/>
                        </a:lnSpc>
                        <a:spcBef>
                          <a:spcPts val="0"/>
                        </a:spcBef>
                        <a:spcAft>
                          <a:spcPts val="0"/>
                        </a:spcAft>
                      </a:pPr>
                      <a:r>
                        <a:rPr lang="en-US" sz="1000" dirty="0">
                          <a:effectLst/>
                          <a:latin typeface="Calibri"/>
                          <a:ea typeface="Calibri"/>
                          <a:cs typeface="Times New Roman"/>
                        </a:rPr>
                        <a:t>per visit</a:t>
                      </a:r>
                    </a:p>
                  </a:txBody>
                  <a:tcPr marL="59369" marR="59369"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 </a:t>
                      </a:r>
                    </a:p>
                    <a:p>
                      <a:pPr marL="0" marR="0" algn="ctr">
                        <a:lnSpc>
                          <a:spcPct val="115000"/>
                        </a:lnSpc>
                        <a:spcBef>
                          <a:spcPts val="0"/>
                        </a:spcBef>
                        <a:spcAft>
                          <a:spcPts val="0"/>
                        </a:spcAft>
                      </a:pPr>
                      <a:r>
                        <a:rPr lang="en-US" sz="1000" dirty="0">
                          <a:effectLst/>
                          <a:latin typeface="Calibri"/>
                          <a:ea typeface="Calibri"/>
                          <a:cs typeface="Times New Roman"/>
                        </a:rPr>
                        <a:t>$100</a:t>
                      </a:r>
                    </a:p>
                    <a:p>
                      <a:pPr marL="0" marR="0" algn="ctr">
                        <a:lnSpc>
                          <a:spcPct val="115000"/>
                        </a:lnSpc>
                        <a:spcBef>
                          <a:spcPts val="0"/>
                        </a:spcBef>
                        <a:spcAft>
                          <a:spcPts val="0"/>
                        </a:spcAft>
                      </a:pPr>
                      <a:r>
                        <a:rPr lang="en-US" sz="1000" dirty="0">
                          <a:effectLst/>
                          <a:latin typeface="Calibri"/>
                          <a:ea typeface="Calibri"/>
                          <a:cs typeface="Times New Roman"/>
                        </a:rPr>
                        <a:t>per visit</a:t>
                      </a:r>
                    </a:p>
                    <a:p>
                      <a:pPr marL="0" marR="0" algn="ctr">
                        <a:lnSpc>
                          <a:spcPct val="115000"/>
                        </a:lnSpc>
                        <a:spcBef>
                          <a:spcPts val="0"/>
                        </a:spcBef>
                        <a:spcAft>
                          <a:spcPts val="0"/>
                        </a:spcAft>
                      </a:pPr>
                      <a:r>
                        <a:rPr lang="en-US" sz="1000" dirty="0">
                          <a:effectLst/>
                          <a:latin typeface="Calibri"/>
                          <a:ea typeface="Calibri"/>
                          <a:cs typeface="Times New Roman"/>
                        </a:rPr>
                        <a:t> </a:t>
                      </a:r>
                    </a:p>
                    <a:p>
                      <a:pPr marL="0" marR="0" algn="ctr">
                        <a:lnSpc>
                          <a:spcPct val="115000"/>
                        </a:lnSpc>
                        <a:spcBef>
                          <a:spcPts val="0"/>
                        </a:spcBef>
                        <a:spcAft>
                          <a:spcPts val="0"/>
                        </a:spcAft>
                      </a:pPr>
                      <a:r>
                        <a:rPr lang="en-US" sz="1000" dirty="0">
                          <a:effectLst/>
                          <a:latin typeface="Calibri"/>
                          <a:ea typeface="Calibri"/>
                          <a:cs typeface="Times New Roman"/>
                        </a:rPr>
                        <a:t> </a:t>
                      </a:r>
                    </a:p>
                    <a:p>
                      <a:pPr marL="0" marR="0" algn="ctr">
                        <a:lnSpc>
                          <a:spcPct val="115000"/>
                        </a:lnSpc>
                        <a:spcBef>
                          <a:spcPts val="0"/>
                        </a:spcBef>
                        <a:spcAft>
                          <a:spcPts val="0"/>
                        </a:spcAft>
                      </a:pPr>
                      <a:r>
                        <a:rPr lang="en-US" sz="1000" dirty="0">
                          <a:effectLst/>
                          <a:latin typeface="Calibri"/>
                          <a:ea typeface="Calibri"/>
                          <a:cs typeface="Times New Roman"/>
                        </a:rPr>
                        <a:t> </a:t>
                      </a:r>
                    </a:p>
                    <a:p>
                      <a:pPr marL="0" marR="0" algn="ctr">
                        <a:lnSpc>
                          <a:spcPct val="115000"/>
                        </a:lnSpc>
                        <a:spcBef>
                          <a:spcPts val="0"/>
                        </a:spcBef>
                        <a:spcAft>
                          <a:spcPts val="0"/>
                        </a:spcAft>
                      </a:pPr>
                      <a:r>
                        <a:rPr lang="en-US" sz="1000" dirty="0">
                          <a:effectLst/>
                          <a:latin typeface="Calibri"/>
                          <a:ea typeface="Calibri"/>
                          <a:cs typeface="Times New Roman"/>
                        </a:rPr>
                        <a:t>$100</a:t>
                      </a:r>
                    </a:p>
                    <a:p>
                      <a:pPr marL="0" marR="0" algn="ctr">
                        <a:lnSpc>
                          <a:spcPct val="115000"/>
                        </a:lnSpc>
                        <a:spcBef>
                          <a:spcPts val="0"/>
                        </a:spcBef>
                        <a:spcAft>
                          <a:spcPts val="0"/>
                        </a:spcAft>
                      </a:pPr>
                      <a:r>
                        <a:rPr lang="en-US" sz="1000" dirty="0">
                          <a:effectLst/>
                          <a:latin typeface="Calibri"/>
                          <a:ea typeface="Calibri"/>
                          <a:cs typeface="Times New Roman"/>
                        </a:rPr>
                        <a:t>per visit</a:t>
                      </a:r>
                    </a:p>
                    <a:p>
                      <a:pPr marL="0" marR="0" algn="ctr">
                        <a:lnSpc>
                          <a:spcPct val="115000"/>
                        </a:lnSpc>
                        <a:spcBef>
                          <a:spcPts val="0"/>
                        </a:spcBef>
                        <a:spcAft>
                          <a:spcPts val="0"/>
                        </a:spcAft>
                      </a:pPr>
                      <a:r>
                        <a:rPr lang="en-US" sz="1000" dirty="0">
                          <a:effectLst/>
                          <a:latin typeface="Calibri"/>
                          <a:ea typeface="Calibri"/>
                          <a:cs typeface="Times New Roman"/>
                        </a:rPr>
                        <a:t> </a:t>
                      </a:r>
                    </a:p>
                  </a:txBody>
                  <a:tcPr marL="59369" marR="59369"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 </a:t>
                      </a:r>
                    </a:p>
                    <a:p>
                      <a:pPr marL="0" marR="0" algn="ctr">
                        <a:lnSpc>
                          <a:spcPct val="115000"/>
                        </a:lnSpc>
                        <a:spcBef>
                          <a:spcPts val="0"/>
                        </a:spcBef>
                        <a:spcAft>
                          <a:spcPts val="0"/>
                        </a:spcAft>
                      </a:pPr>
                      <a:r>
                        <a:rPr lang="en-US" sz="1000" dirty="0">
                          <a:effectLst/>
                          <a:latin typeface="Calibri"/>
                          <a:ea typeface="Calibri"/>
                          <a:cs typeface="Times New Roman"/>
                        </a:rPr>
                        <a:t>$100</a:t>
                      </a:r>
                    </a:p>
                    <a:p>
                      <a:pPr marL="0" marR="0" algn="ctr">
                        <a:lnSpc>
                          <a:spcPct val="115000"/>
                        </a:lnSpc>
                        <a:spcBef>
                          <a:spcPts val="0"/>
                        </a:spcBef>
                        <a:spcAft>
                          <a:spcPts val="0"/>
                        </a:spcAft>
                      </a:pPr>
                      <a:r>
                        <a:rPr lang="en-US" sz="1000" dirty="0">
                          <a:effectLst/>
                          <a:latin typeface="Calibri"/>
                          <a:ea typeface="Calibri"/>
                          <a:cs typeface="Times New Roman"/>
                        </a:rPr>
                        <a:t>per visit</a:t>
                      </a:r>
                    </a:p>
                    <a:p>
                      <a:pPr marL="0" marR="0" algn="ctr">
                        <a:lnSpc>
                          <a:spcPct val="115000"/>
                        </a:lnSpc>
                        <a:spcBef>
                          <a:spcPts val="0"/>
                        </a:spcBef>
                        <a:spcAft>
                          <a:spcPts val="0"/>
                        </a:spcAft>
                      </a:pPr>
                      <a:r>
                        <a:rPr lang="en-US" sz="1000" dirty="0">
                          <a:effectLst/>
                          <a:latin typeface="Calibri"/>
                          <a:ea typeface="Calibri"/>
                          <a:cs typeface="Times New Roman"/>
                        </a:rPr>
                        <a:t> </a:t>
                      </a:r>
                    </a:p>
                    <a:p>
                      <a:pPr marL="0" marR="0" algn="ctr">
                        <a:lnSpc>
                          <a:spcPct val="115000"/>
                        </a:lnSpc>
                        <a:spcBef>
                          <a:spcPts val="0"/>
                        </a:spcBef>
                        <a:spcAft>
                          <a:spcPts val="0"/>
                        </a:spcAft>
                      </a:pPr>
                      <a:r>
                        <a:rPr lang="en-US" sz="1000" dirty="0">
                          <a:effectLst/>
                          <a:latin typeface="Calibri"/>
                          <a:ea typeface="Calibri"/>
                          <a:cs typeface="Times New Roman"/>
                        </a:rPr>
                        <a:t> </a:t>
                      </a:r>
                    </a:p>
                    <a:p>
                      <a:pPr marL="0" marR="0" algn="ctr">
                        <a:lnSpc>
                          <a:spcPct val="115000"/>
                        </a:lnSpc>
                        <a:spcBef>
                          <a:spcPts val="0"/>
                        </a:spcBef>
                        <a:spcAft>
                          <a:spcPts val="0"/>
                        </a:spcAft>
                      </a:pPr>
                      <a:r>
                        <a:rPr lang="en-US" sz="1000" dirty="0">
                          <a:effectLst/>
                          <a:latin typeface="Calibri"/>
                          <a:ea typeface="Calibri"/>
                          <a:cs typeface="Times New Roman"/>
                        </a:rPr>
                        <a:t> </a:t>
                      </a:r>
                    </a:p>
                    <a:p>
                      <a:pPr marL="0" marR="0" algn="ctr">
                        <a:lnSpc>
                          <a:spcPct val="115000"/>
                        </a:lnSpc>
                        <a:spcBef>
                          <a:spcPts val="0"/>
                        </a:spcBef>
                        <a:spcAft>
                          <a:spcPts val="0"/>
                        </a:spcAft>
                      </a:pPr>
                      <a:r>
                        <a:rPr lang="en-US" sz="1000" dirty="0">
                          <a:effectLst/>
                          <a:latin typeface="Calibri"/>
                          <a:ea typeface="Calibri"/>
                          <a:cs typeface="Times New Roman"/>
                        </a:rPr>
                        <a:t>$100</a:t>
                      </a:r>
                    </a:p>
                    <a:p>
                      <a:pPr marL="0" marR="0" algn="ctr">
                        <a:lnSpc>
                          <a:spcPct val="115000"/>
                        </a:lnSpc>
                        <a:spcBef>
                          <a:spcPts val="0"/>
                        </a:spcBef>
                        <a:spcAft>
                          <a:spcPts val="0"/>
                        </a:spcAft>
                      </a:pPr>
                      <a:r>
                        <a:rPr lang="en-US" sz="1000" dirty="0">
                          <a:effectLst/>
                          <a:latin typeface="Calibri"/>
                          <a:ea typeface="Calibri"/>
                          <a:cs typeface="Times New Roman"/>
                        </a:rPr>
                        <a:t>per visit</a:t>
                      </a:r>
                    </a:p>
                    <a:p>
                      <a:pPr marL="0" marR="0" algn="ctr">
                        <a:lnSpc>
                          <a:spcPct val="115000"/>
                        </a:lnSpc>
                        <a:spcBef>
                          <a:spcPts val="0"/>
                        </a:spcBef>
                        <a:spcAft>
                          <a:spcPts val="0"/>
                        </a:spcAft>
                      </a:pPr>
                      <a:r>
                        <a:rPr lang="en-US" sz="1000" dirty="0">
                          <a:effectLst/>
                          <a:latin typeface="Calibri"/>
                          <a:ea typeface="Calibri"/>
                          <a:cs typeface="Times New Roman"/>
                        </a:rPr>
                        <a:t> </a:t>
                      </a:r>
                    </a:p>
                  </a:txBody>
                  <a:tcPr marL="59369" marR="59369"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 </a:t>
                      </a:r>
                    </a:p>
                    <a:p>
                      <a:pPr marL="0" marR="0" algn="ctr">
                        <a:lnSpc>
                          <a:spcPct val="115000"/>
                        </a:lnSpc>
                        <a:spcBef>
                          <a:spcPts val="0"/>
                        </a:spcBef>
                        <a:spcAft>
                          <a:spcPts val="0"/>
                        </a:spcAft>
                      </a:pPr>
                      <a:r>
                        <a:rPr lang="en-US" sz="1000" dirty="0">
                          <a:effectLst/>
                          <a:latin typeface="Calibri"/>
                          <a:ea typeface="Calibri"/>
                          <a:cs typeface="Times New Roman"/>
                        </a:rPr>
                        <a:t>$100</a:t>
                      </a:r>
                    </a:p>
                    <a:p>
                      <a:pPr marL="0" marR="0" algn="ctr">
                        <a:lnSpc>
                          <a:spcPct val="115000"/>
                        </a:lnSpc>
                        <a:spcBef>
                          <a:spcPts val="0"/>
                        </a:spcBef>
                        <a:spcAft>
                          <a:spcPts val="0"/>
                        </a:spcAft>
                      </a:pPr>
                      <a:r>
                        <a:rPr lang="en-US" sz="1000" dirty="0">
                          <a:effectLst/>
                          <a:latin typeface="Calibri"/>
                          <a:ea typeface="Calibri"/>
                          <a:cs typeface="Times New Roman"/>
                        </a:rPr>
                        <a:t>per visit</a:t>
                      </a:r>
                    </a:p>
                    <a:p>
                      <a:pPr marL="0" marR="0" algn="ctr">
                        <a:lnSpc>
                          <a:spcPct val="115000"/>
                        </a:lnSpc>
                        <a:spcBef>
                          <a:spcPts val="0"/>
                        </a:spcBef>
                        <a:spcAft>
                          <a:spcPts val="0"/>
                        </a:spcAft>
                      </a:pPr>
                      <a:r>
                        <a:rPr lang="en-US" sz="1000" dirty="0">
                          <a:effectLst/>
                          <a:latin typeface="Calibri"/>
                          <a:ea typeface="Calibri"/>
                          <a:cs typeface="Times New Roman"/>
                        </a:rPr>
                        <a:t> </a:t>
                      </a:r>
                    </a:p>
                    <a:p>
                      <a:pPr marL="0" marR="0" algn="ctr">
                        <a:lnSpc>
                          <a:spcPct val="115000"/>
                        </a:lnSpc>
                        <a:spcBef>
                          <a:spcPts val="0"/>
                        </a:spcBef>
                        <a:spcAft>
                          <a:spcPts val="0"/>
                        </a:spcAft>
                      </a:pPr>
                      <a:r>
                        <a:rPr lang="en-US" sz="1000" dirty="0">
                          <a:effectLst/>
                          <a:latin typeface="Calibri"/>
                          <a:ea typeface="Calibri"/>
                          <a:cs typeface="Times New Roman"/>
                        </a:rPr>
                        <a:t> </a:t>
                      </a:r>
                    </a:p>
                    <a:p>
                      <a:pPr marL="0" marR="0" algn="ctr">
                        <a:lnSpc>
                          <a:spcPct val="115000"/>
                        </a:lnSpc>
                        <a:spcBef>
                          <a:spcPts val="0"/>
                        </a:spcBef>
                        <a:spcAft>
                          <a:spcPts val="0"/>
                        </a:spcAft>
                      </a:pPr>
                      <a:r>
                        <a:rPr lang="en-US" sz="1000" dirty="0">
                          <a:effectLst/>
                          <a:latin typeface="Calibri"/>
                          <a:ea typeface="Calibri"/>
                          <a:cs typeface="Times New Roman"/>
                        </a:rPr>
                        <a:t> </a:t>
                      </a:r>
                    </a:p>
                    <a:p>
                      <a:pPr marL="0" marR="0" algn="ctr">
                        <a:lnSpc>
                          <a:spcPct val="115000"/>
                        </a:lnSpc>
                        <a:spcBef>
                          <a:spcPts val="0"/>
                        </a:spcBef>
                        <a:spcAft>
                          <a:spcPts val="0"/>
                        </a:spcAft>
                      </a:pPr>
                      <a:r>
                        <a:rPr lang="en-US" sz="1000" dirty="0">
                          <a:effectLst/>
                          <a:latin typeface="Calibri"/>
                          <a:ea typeface="Calibri"/>
                          <a:cs typeface="Times New Roman"/>
                        </a:rPr>
                        <a:t>$100</a:t>
                      </a:r>
                    </a:p>
                    <a:p>
                      <a:pPr marL="0" marR="0" algn="ctr">
                        <a:lnSpc>
                          <a:spcPct val="115000"/>
                        </a:lnSpc>
                        <a:spcBef>
                          <a:spcPts val="0"/>
                        </a:spcBef>
                        <a:spcAft>
                          <a:spcPts val="0"/>
                        </a:spcAft>
                      </a:pPr>
                      <a:r>
                        <a:rPr lang="en-US" sz="1000" dirty="0">
                          <a:effectLst/>
                          <a:latin typeface="Calibri"/>
                          <a:ea typeface="Calibri"/>
                          <a:cs typeface="Times New Roman"/>
                        </a:rPr>
                        <a:t>per </a:t>
                      </a:r>
                      <a:r>
                        <a:rPr lang="en-US" sz="1000" dirty="0" smtClean="0">
                          <a:effectLst/>
                          <a:latin typeface="Calibri"/>
                          <a:ea typeface="Calibri"/>
                          <a:cs typeface="Times New Roman"/>
                        </a:rPr>
                        <a:t>visit</a:t>
                      </a:r>
                      <a:r>
                        <a:rPr lang="en-US" sz="1000" dirty="0">
                          <a:effectLst/>
                          <a:latin typeface="Calibri"/>
                          <a:ea typeface="Calibri"/>
                          <a:cs typeface="Times New Roman"/>
                        </a:rPr>
                        <a:t> </a:t>
                      </a:r>
                    </a:p>
                  </a:txBody>
                  <a:tcPr marL="59369" marR="59369"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5" name="Rectangle 4"/>
          <p:cNvSpPr/>
          <p:nvPr/>
        </p:nvSpPr>
        <p:spPr>
          <a:xfrm>
            <a:off x="2809028" y="1295400"/>
            <a:ext cx="3530283" cy="577081"/>
          </a:xfrm>
          <a:prstGeom prst="rect">
            <a:avLst/>
          </a:prstGeom>
        </p:spPr>
        <p:txBody>
          <a:bodyPr wrap="none">
            <a:spAutoFit/>
          </a:bodyPr>
          <a:lstStyle/>
          <a:p>
            <a:pPr algn="ctr">
              <a:lnSpc>
                <a:spcPct val="115000"/>
              </a:lnSpc>
            </a:pPr>
            <a:r>
              <a:rPr lang="en-US" sz="2800" b="1" cap="all" dirty="0" smtClean="0">
                <a:solidFill>
                  <a:srgbClr val="B19C41"/>
                </a:solidFill>
                <a:ea typeface="Calibri"/>
                <a:cs typeface="Times New Roman"/>
              </a:rPr>
              <a:t>Accident coverage</a:t>
            </a:r>
            <a:endParaRPr lang="en-US" sz="2800" dirty="0">
              <a:solidFill>
                <a:srgbClr val="B19C41"/>
              </a:solidFill>
              <a:ea typeface="Calibri"/>
              <a:cs typeface="Times New Roman"/>
            </a:endParaRPr>
          </a:p>
        </p:txBody>
      </p:sp>
    </p:spTree>
    <p:extLst>
      <p:ext uri="{BB962C8B-B14F-4D97-AF65-F5344CB8AC3E}">
        <p14:creationId xmlns:p14="http://schemas.microsoft.com/office/powerpoint/2010/main" val="3548314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0615" y="2338626"/>
            <a:ext cx="8496300" cy="1292662"/>
          </a:xfrm>
          <a:prstGeom prst="rect">
            <a:avLst/>
          </a:prstGeom>
          <a:noFill/>
        </p:spPr>
        <p:txBody>
          <a:bodyPr wrap="square" rtlCol="0">
            <a:spAutoFit/>
          </a:bodyPr>
          <a:lstStyle/>
          <a:p>
            <a:r>
              <a:rPr lang="en-US" sz="1400" b="1" dirty="0"/>
              <a:t> </a:t>
            </a:r>
            <a:endParaRPr lang="en-US" sz="1400" dirty="0"/>
          </a:p>
          <a:p>
            <a:pPr algn="ctr"/>
            <a:r>
              <a:rPr lang="en-US" b="1" dirty="0" smtClean="0"/>
              <a:t>Save substantially on the high cost of prescriptions... </a:t>
            </a:r>
          </a:p>
          <a:p>
            <a:pPr algn="ctr"/>
            <a:r>
              <a:rPr lang="en-US" b="1" dirty="0" smtClean="0"/>
              <a:t>Both Name Brand and Generic!</a:t>
            </a:r>
          </a:p>
          <a:p>
            <a:pPr algn="ctr"/>
            <a:r>
              <a:rPr lang="en-US" sz="2800" b="1" dirty="0" smtClean="0">
                <a:solidFill>
                  <a:srgbClr val="667F95"/>
                </a:solidFill>
              </a:rPr>
              <a:t>It’s FREE and easy to use!</a:t>
            </a:r>
            <a:endParaRPr lang="en-US" sz="2800" dirty="0">
              <a:solidFill>
                <a:srgbClr val="667F95"/>
              </a:solidFill>
            </a:endParaRPr>
          </a:p>
        </p:txBody>
      </p:sp>
      <p:sp>
        <p:nvSpPr>
          <p:cNvPr id="9" name="Content Placeholder 1"/>
          <p:cNvSpPr txBox="1">
            <a:spLocks/>
          </p:cNvSpPr>
          <p:nvPr/>
        </p:nvSpPr>
        <p:spPr>
          <a:xfrm>
            <a:off x="838200" y="3505200"/>
            <a:ext cx="7408333" cy="2667000"/>
          </a:xfrm>
          <a:prstGeom prst="rect">
            <a:avLst/>
          </a:prstGeom>
        </p:spPr>
        <p:txBody>
          <a:bodyP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644843" lvl="1" indent="-342900">
              <a:buFont typeface="+mj-lt"/>
              <a:buAutoNum type="arabicPeriod"/>
            </a:pPr>
            <a:r>
              <a:rPr lang="en-US" sz="1800" dirty="0" smtClean="0">
                <a:solidFill>
                  <a:srgbClr val="302C24"/>
                </a:solidFill>
              </a:rPr>
              <a:t>Go to: </a:t>
            </a:r>
            <a:r>
              <a:rPr lang="en-US" sz="1800" dirty="0" err="1" smtClean="0">
                <a:solidFill>
                  <a:srgbClr val="302C24"/>
                </a:solidFill>
              </a:rPr>
              <a:t>goodrx.com</a:t>
            </a:r>
            <a:endParaRPr lang="en-US" sz="1800" dirty="0">
              <a:solidFill>
                <a:srgbClr val="302C24"/>
              </a:solidFill>
            </a:endParaRPr>
          </a:p>
          <a:p>
            <a:pPr marL="644843" lvl="1" indent="-342900">
              <a:buFont typeface="+mj-lt"/>
              <a:buAutoNum type="arabicPeriod"/>
            </a:pPr>
            <a:r>
              <a:rPr lang="en-US" sz="1800" dirty="0" smtClean="0">
                <a:solidFill>
                  <a:srgbClr val="302C24"/>
                </a:solidFill>
              </a:rPr>
              <a:t>Type in your medication</a:t>
            </a:r>
          </a:p>
          <a:p>
            <a:pPr marL="644843" lvl="1" indent="-342900">
              <a:buFont typeface="+mj-lt"/>
              <a:buAutoNum type="arabicPeriod"/>
            </a:pPr>
            <a:r>
              <a:rPr lang="en-US" sz="1800" dirty="0" smtClean="0">
                <a:solidFill>
                  <a:srgbClr val="302C24"/>
                </a:solidFill>
              </a:rPr>
              <a:t>A list of all local pharmacies will be displayed with their negotiated price for that medication. You can go to your regular pharmacy or possibly save money by choosing a different location.</a:t>
            </a:r>
          </a:p>
          <a:p>
            <a:pPr marL="644843" lvl="1" indent="-342900">
              <a:buFont typeface="+mj-lt"/>
              <a:buAutoNum type="arabicPeriod"/>
            </a:pPr>
            <a:r>
              <a:rPr lang="en-US" sz="1800" dirty="0" smtClean="0">
                <a:solidFill>
                  <a:srgbClr val="302C24"/>
                </a:solidFill>
              </a:rPr>
              <a:t>Print off the coupon and take it with you.</a:t>
            </a:r>
          </a:p>
          <a:p>
            <a:pPr marL="301943" lvl="1" indent="0" algn="ctr">
              <a:buNone/>
            </a:pPr>
            <a:r>
              <a:rPr lang="en-US" sz="1800" dirty="0" smtClean="0">
                <a:solidFill>
                  <a:srgbClr val="302C24"/>
                </a:solidFill>
              </a:rPr>
              <a:t>Or</a:t>
            </a:r>
            <a:r>
              <a:rPr lang="mr-IN" sz="1800" dirty="0" smtClean="0">
                <a:solidFill>
                  <a:srgbClr val="302C24"/>
                </a:solidFill>
              </a:rPr>
              <a:t>…</a:t>
            </a:r>
            <a:endParaRPr lang="en-US" sz="1800" dirty="0" smtClean="0">
              <a:solidFill>
                <a:srgbClr val="302C24"/>
              </a:solidFill>
            </a:endParaRPr>
          </a:p>
          <a:p>
            <a:pPr marL="301943" lvl="1" indent="0">
              <a:buNone/>
            </a:pPr>
            <a:r>
              <a:rPr lang="en-US" sz="1800" dirty="0" smtClean="0">
                <a:solidFill>
                  <a:srgbClr val="302C24"/>
                </a:solidFill>
              </a:rPr>
              <a:t>Simply download the phone app and take it to the pharmacy with you.</a:t>
            </a:r>
            <a:endParaRPr lang="en-US" sz="1800" dirty="0">
              <a:solidFill>
                <a:srgbClr val="302C24"/>
              </a:solidFill>
            </a:endParaRPr>
          </a:p>
        </p:txBody>
      </p:sp>
      <p:pic>
        <p:nvPicPr>
          <p:cNvPr id="2060" name="Picture 1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81000" y="1066800"/>
            <a:ext cx="975715" cy="62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828800" y="6400800"/>
            <a:ext cx="5449835" cy="338554"/>
          </a:xfrm>
          <a:prstGeom prst="rect">
            <a:avLst/>
          </a:prstGeom>
          <a:noFill/>
        </p:spPr>
        <p:txBody>
          <a:bodyPr wrap="none" rtlCol="0">
            <a:spAutoFit/>
          </a:bodyPr>
          <a:lstStyle/>
          <a:p>
            <a:r>
              <a:rPr lang="en-US" sz="1600" dirty="0" smtClean="0"/>
              <a:t>JK Financial</a:t>
            </a:r>
            <a:r>
              <a:rPr lang="mr-IN" sz="1600" dirty="0" smtClean="0"/>
              <a:t>…</a:t>
            </a:r>
            <a:r>
              <a:rPr lang="en-US" sz="1600" dirty="0" smtClean="0"/>
              <a:t>Protecting Your Future</a:t>
            </a:r>
            <a:r>
              <a:rPr lang="mr-IN" sz="1600" dirty="0" smtClean="0"/>
              <a:t>…</a:t>
            </a:r>
            <a:r>
              <a:rPr lang="en-US" sz="1600" dirty="0" smtClean="0"/>
              <a:t>Keeping our Promises!</a:t>
            </a:r>
            <a:endParaRPr lang="en-US" sz="1600" dirty="0"/>
          </a:p>
        </p:txBody>
      </p:sp>
      <p:sp>
        <p:nvSpPr>
          <p:cNvPr id="4" name="Rectangle 3"/>
          <p:cNvSpPr/>
          <p:nvPr/>
        </p:nvSpPr>
        <p:spPr>
          <a:xfrm>
            <a:off x="1499886" y="1676400"/>
            <a:ext cx="5956303" cy="577081"/>
          </a:xfrm>
          <a:prstGeom prst="rect">
            <a:avLst/>
          </a:prstGeom>
        </p:spPr>
        <p:txBody>
          <a:bodyPr wrap="none">
            <a:spAutoFit/>
          </a:bodyPr>
          <a:lstStyle/>
          <a:p>
            <a:pPr algn="ctr">
              <a:lnSpc>
                <a:spcPct val="115000"/>
              </a:lnSpc>
            </a:pPr>
            <a:r>
              <a:rPr lang="en-US" sz="2800" b="1" cap="all" dirty="0" smtClean="0">
                <a:solidFill>
                  <a:srgbClr val="B19C41"/>
                </a:solidFill>
                <a:ea typeface="Calibri"/>
                <a:cs typeface="Times New Roman"/>
              </a:rPr>
              <a:t>The “good </a:t>
            </a:r>
            <a:r>
              <a:rPr lang="en-US" sz="2800" b="1" cap="all" dirty="0" err="1" smtClean="0">
                <a:solidFill>
                  <a:srgbClr val="B19C41"/>
                </a:solidFill>
                <a:ea typeface="Calibri"/>
                <a:cs typeface="Times New Roman"/>
              </a:rPr>
              <a:t>rX</a:t>
            </a:r>
            <a:r>
              <a:rPr lang="en-US" sz="2800" b="1" cap="all" dirty="0" smtClean="0">
                <a:solidFill>
                  <a:srgbClr val="B19C41"/>
                </a:solidFill>
                <a:ea typeface="Calibri"/>
                <a:cs typeface="Times New Roman"/>
              </a:rPr>
              <a:t>” prescription plan</a:t>
            </a:r>
            <a:endParaRPr lang="en-US" sz="2800" dirty="0">
              <a:solidFill>
                <a:srgbClr val="B19C41"/>
              </a:solidFill>
              <a:ea typeface="Calibri"/>
              <a:cs typeface="Times New Roman"/>
            </a:endParaRPr>
          </a:p>
        </p:txBody>
      </p:sp>
    </p:spTree>
    <p:extLst>
      <p:ext uri="{BB962C8B-B14F-4D97-AF65-F5344CB8AC3E}">
        <p14:creationId xmlns:p14="http://schemas.microsoft.com/office/powerpoint/2010/main" val="2489715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Venture.thmx</Template>
  <TotalTime>10436</TotalTime>
  <Words>1034</Words>
  <Application>Microsoft Macintosh PowerPoint</Application>
  <PresentationFormat>On-screen Show (4:3)</PresentationFormat>
  <Paragraphs>159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JK Financials’ Sensible Solution</vt:lpstr>
      <vt:lpstr>What are some of the Problems/ Concerns you have with Your Current Health Insurance Plan and/or Health Insurance Today in General? </vt:lpstr>
      <vt:lpstr>PowerPoint Presentation</vt:lpstr>
      <vt:lpstr>About Christian Healthcare Ministries (CHM)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JK Financials’ Alternative</dc:title>
  <dc:creator>Paul Borland</dc:creator>
  <cp:lastModifiedBy>Tim Kettler</cp:lastModifiedBy>
  <cp:revision>76</cp:revision>
  <dcterms:created xsi:type="dcterms:W3CDTF">2016-07-12T01:55:41Z</dcterms:created>
  <dcterms:modified xsi:type="dcterms:W3CDTF">2019-03-04T15:01:59Z</dcterms:modified>
</cp:coreProperties>
</file>