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3" r:id="rId1"/>
  </p:sldMasterIdLst>
  <p:notesMasterIdLst>
    <p:notesMasterId r:id="rId16"/>
  </p:notesMasterIdLst>
  <p:sldIdLst>
    <p:sldId id="256" r:id="rId2"/>
    <p:sldId id="257" r:id="rId3"/>
    <p:sldId id="277" r:id="rId4"/>
    <p:sldId id="287" r:id="rId5"/>
    <p:sldId id="286" r:id="rId6"/>
    <p:sldId id="288" r:id="rId7"/>
    <p:sldId id="289" r:id="rId8"/>
    <p:sldId id="265" r:id="rId9"/>
    <p:sldId id="290" r:id="rId10"/>
    <p:sldId id="266" r:id="rId11"/>
    <p:sldId id="291" r:id="rId12"/>
    <p:sldId id="284" r:id="rId13"/>
    <p:sldId id="285"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4EAA33-8AC6-41A1-B9DD-01B5D3A8DC3C}">
          <p14:sldIdLst>
            <p14:sldId id="256"/>
            <p14:sldId id="257"/>
            <p14:sldId id="277"/>
            <p14:sldId id="287"/>
            <p14:sldId id="286"/>
            <p14:sldId id="288"/>
            <p14:sldId id="289"/>
            <p14:sldId id="265"/>
            <p14:sldId id="290"/>
            <p14:sldId id="266"/>
            <p14:sldId id="291"/>
            <p14:sldId id="284"/>
            <p14:sldId id="285"/>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7F95"/>
    <a:srgbClr val="B19C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91" autoAdjust="0"/>
  </p:normalViewPr>
  <p:slideViewPr>
    <p:cSldViewPr>
      <p:cViewPr>
        <p:scale>
          <a:sx n="150" d="100"/>
          <a:sy n="150" d="100"/>
        </p:scale>
        <p:origin x="-848" y="-7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7E8CA-7019-46A9-A9DF-D5F4734189F3}" type="datetimeFigureOut">
              <a:rPr lang="en-US" smtClean="0"/>
              <a:pPr/>
              <a:t>4/16/19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0868D-9638-480A-85C5-C7CF561D6A95}" type="slidenum">
              <a:rPr lang="en-US" smtClean="0"/>
              <a:pPr/>
              <a:t>‹#›</a:t>
            </a:fld>
            <a:endParaRPr lang="en-US"/>
          </a:p>
        </p:txBody>
      </p:sp>
    </p:spTree>
    <p:extLst>
      <p:ext uri="{BB962C8B-B14F-4D97-AF65-F5344CB8AC3E}">
        <p14:creationId xmlns:p14="http://schemas.microsoft.com/office/powerpoint/2010/main" val="183213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0868D-9638-480A-85C5-C7CF561D6A95}" type="slidenum">
              <a:rPr lang="en-US" smtClean="0"/>
              <a:pPr/>
              <a:t>14</a:t>
            </a:fld>
            <a:endParaRPr lang="en-US"/>
          </a:p>
        </p:txBody>
      </p:sp>
    </p:spTree>
    <p:extLst>
      <p:ext uri="{BB962C8B-B14F-4D97-AF65-F5344CB8AC3E}">
        <p14:creationId xmlns:p14="http://schemas.microsoft.com/office/powerpoint/2010/main" val="5520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CE6B3-8DDB-4E96-9621-2FF040FA8472}" type="datetimeFigureOut">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3F8C7-80DB-4B26-AF2F-21E55FB5D7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ECE6B3-8DDB-4E96-9621-2FF040FA8472}" type="datetimeFigureOut">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3F8C7-80DB-4B26-AF2F-21E55FB5D7B4}"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CE6B3-8DDB-4E96-9621-2FF040FA8472}" type="datetimeFigureOut">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3F8C7-80DB-4B26-AF2F-21E55FB5D7B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4/16/19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FECE6B3-8DDB-4E96-9621-2FF040FA8472}" type="datetimeFigureOut">
              <a:rPr lang="en-US" smtClean="0"/>
              <a:pPr/>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3F8C7-80DB-4B26-AF2F-21E55FB5D7B4}"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ECE6B3-8DDB-4E96-9621-2FF040FA8472}" type="datetimeFigureOut">
              <a:rPr lang="en-US" smtClean="0"/>
              <a:pPr/>
              <a:t>4/16/19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3F8C7-80DB-4B26-AF2F-21E55FB5D7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ECE6B3-8DDB-4E96-9621-2FF040FA8472}" type="datetimeFigureOut">
              <a:rPr lang="en-US" smtClean="0"/>
              <a:pPr/>
              <a:t>4/16/19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3F8C7-80DB-4B26-AF2F-21E55FB5D7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FECE6B3-8DDB-4E96-9621-2FF040FA8472}" type="datetimeFigureOut">
              <a:rPr lang="en-US" smtClean="0"/>
              <a:pPr/>
              <a:t>4/16/19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3F8C7-80DB-4B26-AF2F-21E55FB5D7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FECE6B3-8DDB-4E96-9621-2FF040FA8472}" type="datetimeFigureOut">
              <a:rPr lang="en-US" smtClean="0"/>
              <a:pPr/>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CE6B3-8DDB-4E96-9621-2FF040FA8472}" type="datetimeFigureOut">
              <a:rPr lang="en-US" smtClean="0"/>
              <a:pPr/>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3F8C7-80DB-4B26-AF2F-21E55FB5D7B4}"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FECE6B3-8DDB-4E96-9621-2FF040FA8472}" type="datetimeFigureOut">
              <a:rPr lang="en-US" smtClean="0"/>
              <a:pPr/>
              <a:t>4/16/19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C03F8C7-80DB-4B26-AF2F-21E55FB5D7B4}"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JK Financials’ Affordable Solution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664733"/>
            <a:ext cx="1219200" cy="776224"/>
          </a:xfrm>
          <a:prstGeom prst="rect">
            <a:avLst/>
          </a:prstGeom>
        </p:spPr>
      </p:pic>
    </p:spTree>
    <p:extLst>
      <p:ext uri="{BB962C8B-B14F-4D97-AF65-F5344CB8AC3E}">
        <p14:creationId xmlns:p14="http://schemas.microsoft.com/office/powerpoint/2010/main" val="291838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6691" y="6172202"/>
            <a:ext cx="6781800" cy="623248"/>
          </a:xfrm>
          <a:prstGeom prst="rect">
            <a:avLst/>
          </a:prstGeom>
          <a:noFill/>
        </p:spPr>
        <p:txBody>
          <a:bodyPr wrap="square" rtlCol="0">
            <a:spAutoFit/>
          </a:bodyPr>
          <a:lstStyle/>
          <a:p>
            <a:pPr lvl="0">
              <a:lnSpc>
                <a:spcPct val="115000"/>
              </a:lnSpc>
              <a:spcAft>
                <a:spcPts val="1000"/>
              </a:spcAft>
            </a:pPr>
            <a:r>
              <a:rPr lang="en-US" sz="1000" baseline="30000" dirty="0">
                <a:solidFill>
                  <a:prstClr val="black"/>
                </a:solidFill>
                <a:ea typeface="Calibri"/>
                <a:cs typeface="Times New Roman"/>
              </a:rPr>
              <a:t>1</a:t>
            </a:r>
            <a:r>
              <a:rPr lang="en-US" sz="1000" dirty="0">
                <a:solidFill>
                  <a:prstClr val="black"/>
                </a:solidFill>
                <a:ea typeface="Calibri"/>
                <a:cs typeface="Times New Roman"/>
              </a:rPr>
              <a:t> Hospital confinement must begin within 30 days of the accident  </a:t>
            </a:r>
            <a:r>
              <a:rPr lang="en-US" sz="1000" baseline="30000" dirty="0">
                <a:solidFill>
                  <a:prstClr val="black"/>
                </a:solidFill>
                <a:ea typeface="Calibri"/>
                <a:cs typeface="Times New Roman"/>
              </a:rPr>
              <a:t>2</a:t>
            </a:r>
            <a:r>
              <a:rPr lang="en-US" sz="1000" dirty="0">
                <a:solidFill>
                  <a:prstClr val="black"/>
                </a:solidFill>
                <a:ea typeface="Calibri"/>
                <a:cs typeface="Times New Roman"/>
              </a:rPr>
              <a:t> Treatment in Emergency Room or Urgent Care </a:t>
            </a:r>
            <a:r>
              <a:rPr lang="en-US" sz="1000" dirty="0" smtClean="0">
                <a:solidFill>
                  <a:prstClr val="black"/>
                </a:solidFill>
                <a:ea typeface="Calibri"/>
                <a:cs typeface="Times New Roman"/>
              </a:rPr>
              <a:t>Facility    </a:t>
            </a:r>
            <a:r>
              <a:rPr lang="en-US" sz="1000" baseline="30000" dirty="0">
                <a:solidFill>
                  <a:prstClr val="black"/>
                </a:solidFill>
                <a:ea typeface="Calibri"/>
                <a:cs typeface="Times New Roman"/>
              </a:rPr>
              <a:t>3</a:t>
            </a:r>
            <a:r>
              <a:rPr lang="en-US" sz="1000" dirty="0">
                <a:solidFill>
                  <a:prstClr val="black"/>
                </a:solidFill>
                <a:ea typeface="Calibri"/>
                <a:cs typeface="Times New Roman"/>
              </a:rPr>
              <a:t> Benefits following Emergency Room or Urgent Care treatment and therapy provided within 30 days of initial onset. Follow-up treatment and physical therapy received on the same day will only receive one benefit.</a:t>
            </a:r>
            <a:endParaRPr lang="en-US" sz="1100" dirty="0">
              <a:solidFill>
                <a:prstClr val="black"/>
              </a:solidFill>
              <a:ea typeface="Calibri"/>
              <a:cs typeface="Times New Roman"/>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81000" y="1066800"/>
            <a:ext cx="1075691" cy="6848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29460784"/>
              </p:ext>
            </p:extLst>
          </p:nvPr>
        </p:nvGraphicFramePr>
        <p:xfrm>
          <a:off x="1752600" y="1868143"/>
          <a:ext cx="5867400" cy="4304058"/>
        </p:xfrm>
        <a:graphic>
          <a:graphicData uri="http://schemas.openxmlformats.org/drawingml/2006/table">
            <a:tbl>
              <a:tblPr firstRow="1" firstCol="1" bandRow="1"/>
              <a:tblGrid>
                <a:gridCol w="1651744"/>
                <a:gridCol w="720740"/>
                <a:gridCol w="1302922"/>
                <a:gridCol w="1027022"/>
                <a:gridCol w="1164972"/>
              </a:tblGrid>
              <a:tr h="776669">
                <a:tc>
                  <a:txBody>
                    <a:bodyPr/>
                    <a:lstStyle/>
                    <a:p>
                      <a:pPr marL="0" marR="0">
                        <a:lnSpc>
                          <a:spcPct val="115000"/>
                        </a:lnSpc>
                        <a:spcBef>
                          <a:spcPts val="0"/>
                        </a:spcBef>
                        <a:spcAft>
                          <a:spcPts val="0"/>
                        </a:spcAft>
                      </a:pPr>
                      <a:endParaRPr lang="en-US" sz="1000" b="1" dirty="0" smtClean="0">
                        <a:solidFill>
                          <a:srgbClr val="FFFFFF"/>
                        </a:solidFill>
                        <a:effectLst/>
                        <a:latin typeface="Calibri"/>
                        <a:ea typeface="Calibri"/>
                        <a:cs typeface="Times New Roman"/>
                      </a:endParaRPr>
                    </a:p>
                    <a:p>
                      <a:pPr marL="0" marR="0">
                        <a:lnSpc>
                          <a:spcPct val="115000"/>
                        </a:lnSpc>
                        <a:spcBef>
                          <a:spcPts val="0"/>
                        </a:spcBef>
                        <a:spcAft>
                          <a:spcPts val="0"/>
                        </a:spcAft>
                      </a:pPr>
                      <a:endParaRPr lang="en-US" sz="1000" b="1" dirty="0" smtClean="0">
                        <a:solidFill>
                          <a:srgbClr val="FFFFFF"/>
                        </a:solidFill>
                        <a:effectLst/>
                        <a:latin typeface="Calibri"/>
                        <a:ea typeface="Calibri"/>
                        <a:cs typeface="Times New Roman"/>
                      </a:endParaRPr>
                    </a:p>
                    <a:p>
                      <a:pPr marL="0" marR="0">
                        <a:lnSpc>
                          <a:spcPct val="115000"/>
                        </a:lnSpc>
                        <a:spcBef>
                          <a:spcPts val="0"/>
                        </a:spcBef>
                        <a:spcAft>
                          <a:spcPts val="0"/>
                        </a:spcAft>
                      </a:pPr>
                      <a:r>
                        <a:rPr lang="en-US" sz="1000" b="1" dirty="0" smtClean="0">
                          <a:solidFill>
                            <a:srgbClr val="FFFFFF"/>
                          </a:solidFill>
                          <a:effectLst/>
                          <a:latin typeface="Calibri"/>
                          <a:ea typeface="Calibri"/>
                          <a:cs typeface="Times New Roman"/>
                        </a:rPr>
                        <a:t>BENEFITS </a:t>
                      </a:r>
                      <a:r>
                        <a:rPr lang="en-US" sz="1000" b="1" dirty="0">
                          <a:solidFill>
                            <a:srgbClr val="FFFFFF"/>
                          </a:solidFill>
                          <a:effectLst/>
                          <a:latin typeface="Calibri"/>
                          <a:ea typeface="Calibri"/>
                          <a:cs typeface="Times New Roman"/>
                        </a:rPr>
                        <a:t>(per person, per accidental injury)</a:t>
                      </a:r>
                      <a:endParaRPr lang="en-US" sz="1000" dirty="0">
                        <a:effectLst/>
                        <a:latin typeface="Calibri"/>
                        <a:ea typeface="Calibri"/>
                        <a:cs typeface="Times New Roman"/>
                      </a:endParaRPr>
                    </a:p>
                  </a:txBody>
                  <a:tcPr marL="59369" marR="59369"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FFFFFF"/>
                          </a:solidFill>
                          <a:effectLst/>
                          <a:latin typeface="Calibri"/>
                          <a:ea typeface="Calibri"/>
                          <a:cs typeface="Times New Roman"/>
                        </a:rPr>
                        <a:t>Option 1</a:t>
                      </a:r>
                      <a:endParaRPr lang="en-US" sz="1000">
                        <a:effectLst/>
                        <a:latin typeface="Calibri"/>
                        <a:ea typeface="Calibri"/>
                        <a:cs typeface="Times New Roman"/>
                      </a:endParaRPr>
                    </a:p>
                  </a:txBody>
                  <a:tcPr marL="59369" marR="59369"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a:ea typeface="Calibri"/>
                          <a:cs typeface="Times New Roman"/>
                        </a:rPr>
                        <a:t>Option 2</a:t>
                      </a:r>
                      <a:endParaRPr lang="en-US" sz="1000" dirty="0">
                        <a:effectLst/>
                        <a:latin typeface="Calibri"/>
                        <a:ea typeface="Calibri"/>
                        <a:cs typeface="Times New Roman"/>
                      </a:endParaRPr>
                    </a:p>
                  </a:txBody>
                  <a:tcPr marL="59369" marR="59369"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a:ea typeface="Calibri"/>
                          <a:cs typeface="Times New Roman"/>
                        </a:rPr>
                        <a:t>Option 3</a:t>
                      </a:r>
                      <a:endParaRPr lang="en-US" sz="1000" dirty="0">
                        <a:effectLst/>
                        <a:latin typeface="Calibri"/>
                        <a:ea typeface="Calibri"/>
                        <a:cs typeface="Times New Roman"/>
                      </a:endParaRPr>
                    </a:p>
                  </a:txBody>
                  <a:tcPr marL="59369" marR="59369"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a:ea typeface="Calibri"/>
                          <a:cs typeface="Times New Roman"/>
                        </a:rPr>
                        <a:t>Option 4</a:t>
                      </a:r>
                      <a:endParaRPr lang="en-US" sz="1000" dirty="0">
                        <a:effectLst/>
                        <a:latin typeface="Calibri"/>
                        <a:ea typeface="Calibri"/>
                        <a:cs typeface="Times New Roman"/>
                      </a:endParaRPr>
                    </a:p>
                  </a:txBody>
                  <a:tcPr marL="59369" marR="59369"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600015">
                <a:tc>
                  <a:txBody>
                    <a:bodyPr/>
                    <a:lstStyle/>
                    <a:p>
                      <a:pPr marL="0" marR="0">
                        <a:lnSpc>
                          <a:spcPct val="115000"/>
                        </a:lnSpc>
                        <a:spcBef>
                          <a:spcPts val="0"/>
                        </a:spcBef>
                        <a:spcAft>
                          <a:spcPts val="0"/>
                        </a:spcAft>
                      </a:pPr>
                      <a:r>
                        <a:rPr lang="en-US" sz="1000" b="1" dirty="0">
                          <a:effectLst/>
                          <a:latin typeface="Calibri"/>
                          <a:ea typeface="Calibri"/>
                          <a:cs typeface="Times New Roman"/>
                        </a:rPr>
                        <a:t>Hospital Confinement</a:t>
                      </a:r>
                      <a:r>
                        <a:rPr lang="en-US" sz="1000" b="1" baseline="30000" dirty="0">
                          <a:effectLst/>
                          <a:latin typeface="Calibri"/>
                          <a:ea typeface="Calibri"/>
                          <a:cs typeface="Times New Roman"/>
                        </a:rPr>
                        <a:t>1</a:t>
                      </a:r>
                      <a:r>
                        <a:rPr lang="en-US" sz="1000" b="1" dirty="0">
                          <a:effectLst/>
                          <a:latin typeface="Calibri"/>
                          <a:ea typeface="Calibri"/>
                          <a:cs typeface="Times New Roman"/>
                        </a:rPr>
                        <a:t> (one per Policy year)</a:t>
                      </a:r>
                      <a:endParaRPr lang="en-US" sz="1000" dirty="0">
                        <a:effectLst/>
                        <a:latin typeface="Calibri"/>
                        <a:ea typeface="Calibri"/>
                        <a:cs typeface="Times New Roman"/>
                      </a:endParaRPr>
                    </a:p>
                  </a:txBody>
                  <a:tcPr marL="59369" marR="59369"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$2,500</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$5,000</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$7,500</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$10,000</a:t>
                      </a:r>
                    </a:p>
                  </a:txBody>
                  <a:tcPr marL="59369" marR="59369"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0015">
                <a:tc>
                  <a:txBody>
                    <a:bodyPr/>
                    <a:lstStyle/>
                    <a:p>
                      <a:pPr marL="0" marR="0">
                        <a:lnSpc>
                          <a:spcPct val="115000"/>
                        </a:lnSpc>
                        <a:spcBef>
                          <a:spcPts val="0"/>
                        </a:spcBef>
                        <a:spcAft>
                          <a:spcPts val="0"/>
                        </a:spcAft>
                      </a:pPr>
                      <a:r>
                        <a:rPr lang="en-US" sz="1000" b="1">
                          <a:effectLst/>
                          <a:latin typeface="Calibri"/>
                          <a:ea typeface="Calibri"/>
                          <a:cs typeface="Times New Roman"/>
                        </a:rPr>
                        <a:t>Emergency Treatment</a:t>
                      </a:r>
                      <a:r>
                        <a:rPr lang="en-US" sz="1000" b="1" baseline="30000">
                          <a:effectLst/>
                          <a:latin typeface="Calibri"/>
                          <a:ea typeface="Calibri"/>
                          <a:cs typeface="Times New Roman"/>
                        </a:rPr>
                        <a:t>2 </a:t>
                      </a:r>
                      <a:r>
                        <a:rPr lang="en-US" sz="1000" b="1">
                          <a:effectLst/>
                          <a:latin typeface="Calibri"/>
                          <a:ea typeface="Calibri"/>
                          <a:cs typeface="Times New Roman"/>
                        </a:rPr>
                        <a:t>(within 72 hours of injury)</a:t>
                      </a:r>
                      <a:endParaRPr lang="en-US" sz="1000">
                        <a:effectLst/>
                        <a:latin typeface="Calibri"/>
                        <a:ea typeface="Calibri"/>
                        <a:cs typeface="Times New Roman"/>
                      </a:endParaRPr>
                    </a:p>
                  </a:txBody>
                  <a:tcPr marL="59369" marR="59369"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$250</a:t>
                      </a:r>
                    </a:p>
                    <a:p>
                      <a:pPr marL="0" marR="0" algn="ctr">
                        <a:lnSpc>
                          <a:spcPct val="115000"/>
                        </a:lnSpc>
                        <a:spcBef>
                          <a:spcPts val="0"/>
                        </a:spcBef>
                        <a:spcAft>
                          <a:spcPts val="0"/>
                        </a:spcAft>
                      </a:pPr>
                      <a:r>
                        <a:rPr lang="en-US" sz="1000">
                          <a:effectLst/>
                          <a:latin typeface="Calibri"/>
                          <a:ea typeface="Calibri"/>
                          <a:cs typeface="Times New Roman"/>
                        </a:rPr>
                        <a:t>per injury</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$500 </a:t>
                      </a:r>
                    </a:p>
                    <a:p>
                      <a:pPr marL="0" marR="0" algn="ctr">
                        <a:lnSpc>
                          <a:spcPct val="115000"/>
                        </a:lnSpc>
                        <a:spcBef>
                          <a:spcPts val="0"/>
                        </a:spcBef>
                        <a:spcAft>
                          <a:spcPts val="0"/>
                        </a:spcAft>
                      </a:pPr>
                      <a:r>
                        <a:rPr lang="en-US" sz="1000">
                          <a:effectLst/>
                          <a:latin typeface="Calibri"/>
                          <a:ea typeface="Calibri"/>
                          <a:cs typeface="Times New Roman"/>
                        </a:rPr>
                        <a:t>per injury</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$750</a:t>
                      </a:r>
                    </a:p>
                    <a:p>
                      <a:pPr marL="0" marR="0" algn="ctr">
                        <a:lnSpc>
                          <a:spcPct val="115000"/>
                        </a:lnSpc>
                        <a:spcBef>
                          <a:spcPts val="0"/>
                        </a:spcBef>
                        <a:spcAft>
                          <a:spcPts val="0"/>
                        </a:spcAft>
                      </a:pPr>
                      <a:r>
                        <a:rPr lang="en-US" sz="1000">
                          <a:effectLst/>
                          <a:latin typeface="Calibri"/>
                          <a:ea typeface="Calibri"/>
                          <a:cs typeface="Times New Roman"/>
                        </a:rPr>
                        <a:t>per injury</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$1,000</a:t>
                      </a:r>
                    </a:p>
                    <a:p>
                      <a:pPr marL="0" marR="0" algn="ctr">
                        <a:lnSpc>
                          <a:spcPct val="115000"/>
                        </a:lnSpc>
                        <a:spcBef>
                          <a:spcPts val="0"/>
                        </a:spcBef>
                        <a:spcAft>
                          <a:spcPts val="0"/>
                        </a:spcAft>
                      </a:pPr>
                      <a:r>
                        <a:rPr lang="en-US" sz="1000">
                          <a:effectLst/>
                          <a:latin typeface="Calibri"/>
                          <a:ea typeface="Calibri"/>
                          <a:cs typeface="Times New Roman"/>
                        </a:rPr>
                        <a:t>per injury</a:t>
                      </a:r>
                    </a:p>
                  </a:txBody>
                  <a:tcPr marL="59369" marR="59369"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50019">
                <a:tc>
                  <a:txBody>
                    <a:bodyPr/>
                    <a:lstStyle/>
                    <a:p>
                      <a:pPr marL="0" marR="0">
                        <a:lnSpc>
                          <a:spcPct val="115000"/>
                        </a:lnSpc>
                        <a:spcBef>
                          <a:spcPts val="0"/>
                        </a:spcBef>
                        <a:spcAft>
                          <a:spcPts val="0"/>
                        </a:spcAft>
                      </a:pPr>
                      <a:r>
                        <a:rPr lang="en-US" sz="1000" b="1">
                          <a:effectLst/>
                          <a:latin typeface="Calibri"/>
                          <a:ea typeface="Calibri"/>
                          <a:cs typeface="Times New Roman"/>
                        </a:rPr>
                        <a:t>Major Diagnostic Exam (one per Policy year at hospital or urgent care center)</a:t>
                      </a:r>
                      <a:endParaRPr lang="en-US" sz="1000">
                        <a:effectLst/>
                        <a:latin typeface="Calibri"/>
                        <a:ea typeface="Calibri"/>
                        <a:cs typeface="Times New Roman"/>
                      </a:endParaRPr>
                    </a:p>
                  </a:txBody>
                  <a:tcPr marL="59369" marR="59369"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$250</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$500</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$750</a:t>
                      </a:r>
                    </a:p>
                  </a:txBody>
                  <a:tcPr marL="59369" marR="59369"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$1,000</a:t>
                      </a:r>
                    </a:p>
                  </a:txBody>
                  <a:tcPr marL="59369" marR="59369"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540485">
                <a:tc>
                  <a:txBody>
                    <a:bodyPr/>
                    <a:lstStyle/>
                    <a:p>
                      <a:pPr marL="0" marR="0">
                        <a:lnSpc>
                          <a:spcPct val="115000"/>
                        </a:lnSpc>
                        <a:spcBef>
                          <a:spcPts val="0"/>
                        </a:spcBef>
                        <a:spcAft>
                          <a:spcPts val="0"/>
                        </a:spcAft>
                      </a:pPr>
                      <a:r>
                        <a:rPr lang="en-US" sz="1000" b="1" dirty="0">
                          <a:effectLst/>
                          <a:latin typeface="Calibri"/>
                          <a:ea typeface="Calibri"/>
                          <a:cs typeface="Times New Roman"/>
                        </a:rPr>
                        <a:t>Follow-up Treatment (up to five visits per Policy year)</a:t>
                      </a:r>
                      <a:endParaRPr lang="en-US" sz="1000" dirty="0">
                        <a:effectLst/>
                        <a:latin typeface="Calibri"/>
                        <a:ea typeface="Calibri"/>
                        <a:cs typeface="Times New Roman"/>
                      </a:endParaRPr>
                    </a:p>
                    <a:p>
                      <a:pPr marL="0" marR="0">
                        <a:lnSpc>
                          <a:spcPct val="115000"/>
                        </a:lnSpc>
                        <a:spcBef>
                          <a:spcPts val="0"/>
                        </a:spcBef>
                        <a:spcAft>
                          <a:spcPts val="0"/>
                        </a:spcAft>
                      </a:pPr>
                      <a:r>
                        <a:rPr lang="en-US" sz="1000" b="1"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000" b="1" dirty="0">
                          <a:effectLst/>
                          <a:latin typeface="Calibri"/>
                          <a:ea typeface="Calibri"/>
                          <a:cs typeface="Times New Roman"/>
                        </a:rPr>
                        <a:t>             OR</a:t>
                      </a:r>
                      <a:endParaRPr lang="en-US" sz="1000" dirty="0">
                        <a:effectLst/>
                        <a:latin typeface="Calibri"/>
                        <a:ea typeface="Calibri"/>
                        <a:cs typeface="Times New Roman"/>
                      </a:endParaRPr>
                    </a:p>
                    <a:p>
                      <a:pPr marL="0" marR="0">
                        <a:lnSpc>
                          <a:spcPct val="115000"/>
                        </a:lnSpc>
                        <a:spcBef>
                          <a:spcPts val="0"/>
                        </a:spcBef>
                        <a:spcAft>
                          <a:spcPts val="0"/>
                        </a:spcAft>
                      </a:pPr>
                      <a:r>
                        <a:rPr lang="en-US" sz="1000" b="1"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000" b="1" dirty="0">
                          <a:effectLst/>
                          <a:latin typeface="Calibri"/>
                          <a:ea typeface="Calibri"/>
                          <a:cs typeface="Times New Roman"/>
                        </a:rPr>
                        <a:t>Follow- up Physical Therapy</a:t>
                      </a:r>
                      <a:r>
                        <a:rPr lang="en-US" sz="1000" b="1" baseline="30000" dirty="0">
                          <a:effectLst/>
                          <a:latin typeface="Calibri"/>
                          <a:ea typeface="Calibri"/>
                          <a:cs typeface="Times New Roman"/>
                        </a:rPr>
                        <a:t>3</a:t>
                      </a:r>
                      <a:r>
                        <a:rPr lang="en-US" sz="1000" b="1" dirty="0">
                          <a:effectLst/>
                          <a:latin typeface="Calibri"/>
                          <a:ea typeface="Calibri"/>
                          <a:cs typeface="Times New Roman"/>
                        </a:rPr>
                        <a:t> (up to five visits per Policy year)</a:t>
                      </a:r>
                      <a:endParaRPr lang="en-US" sz="1000" dirty="0">
                        <a:effectLst/>
                        <a:latin typeface="Calibri"/>
                        <a:ea typeface="Calibri"/>
                        <a:cs typeface="Times New Roman"/>
                      </a:endParaRPr>
                    </a:p>
                  </a:txBody>
                  <a:tcPr marL="59369" marR="59369"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$50 </a:t>
                      </a:r>
                    </a:p>
                    <a:p>
                      <a:pPr marL="0" marR="0" algn="ctr">
                        <a:lnSpc>
                          <a:spcPct val="115000"/>
                        </a:lnSpc>
                        <a:spcBef>
                          <a:spcPts val="0"/>
                        </a:spcBef>
                        <a:spcAft>
                          <a:spcPts val="0"/>
                        </a:spcAft>
                      </a:pPr>
                      <a:r>
                        <a:rPr lang="en-US" sz="1000" dirty="0">
                          <a:effectLst/>
                          <a:latin typeface="Calibri"/>
                          <a:ea typeface="Calibri"/>
                          <a:cs typeface="Times New Roman"/>
                        </a:rPr>
                        <a:t>per visit</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$50 </a:t>
                      </a:r>
                    </a:p>
                    <a:p>
                      <a:pPr marL="0" marR="0" algn="ctr">
                        <a:lnSpc>
                          <a:spcPct val="115000"/>
                        </a:lnSpc>
                        <a:spcBef>
                          <a:spcPts val="0"/>
                        </a:spcBef>
                        <a:spcAft>
                          <a:spcPts val="0"/>
                        </a:spcAft>
                      </a:pPr>
                      <a:r>
                        <a:rPr lang="en-US" sz="1000" dirty="0">
                          <a:effectLst/>
                          <a:latin typeface="Calibri"/>
                          <a:ea typeface="Calibri"/>
                          <a:cs typeface="Times New Roman"/>
                        </a:rPr>
                        <a:t>per visit</a:t>
                      </a:r>
                    </a:p>
                  </a:txBody>
                  <a:tcPr marL="59369" marR="593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$100</a:t>
                      </a:r>
                    </a:p>
                    <a:p>
                      <a:pPr marL="0" marR="0" algn="ctr">
                        <a:lnSpc>
                          <a:spcPct val="115000"/>
                        </a:lnSpc>
                        <a:spcBef>
                          <a:spcPts val="0"/>
                        </a:spcBef>
                        <a:spcAft>
                          <a:spcPts val="0"/>
                        </a:spcAft>
                      </a:pPr>
                      <a:r>
                        <a:rPr lang="en-US" sz="1000" dirty="0">
                          <a:effectLst/>
                          <a:latin typeface="Calibri"/>
                          <a:ea typeface="Calibri"/>
                          <a:cs typeface="Times New Roman"/>
                        </a:rPr>
                        <a:t>per visit</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$100</a:t>
                      </a:r>
                    </a:p>
                    <a:p>
                      <a:pPr marL="0" marR="0" algn="ctr">
                        <a:lnSpc>
                          <a:spcPct val="115000"/>
                        </a:lnSpc>
                        <a:spcBef>
                          <a:spcPts val="0"/>
                        </a:spcBef>
                        <a:spcAft>
                          <a:spcPts val="0"/>
                        </a:spcAft>
                      </a:pPr>
                      <a:r>
                        <a:rPr lang="en-US" sz="1000" dirty="0">
                          <a:effectLst/>
                          <a:latin typeface="Calibri"/>
                          <a:ea typeface="Calibri"/>
                          <a:cs typeface="Times New Roman"/>
                        </a:rPr>
                        <a:t>per visit</a:t>
                      </a:r>
                    </a:p>
                    <a:p>
                      <a:pPr marL="0" marR="0" algn="ctr">
                        <a:lnSpc>
                          <a:spcPct val="115000"/>
                        </a:lnSpc>
                        <a:spcBef>
                          <a:spcPts val="0"/>
                        </a:spcBef>
                        <a:spcAft>
                          <a:spcPts val="0"/>
                        </a:spcAft>
                      </a:pPr>
                      <a:r>
                        <a:rPr lang="en-US" sz="1000" dirty="0">
                          <a:effectLst/>
                          <a:latin typeface="Calibri"/>
                          <a:ea typeface="Calibri"/>
                          <a:cs typeface="Times New Roman"/>
                        </a:rPr>
                        <a:t> </a:t>
                      </a:r>
                    </a:p>
                  </a:txBody>
                  <a:tcPr marL="59369" marR="593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$100</a:t>
                      </a:r>
                    </a:p>
                    <a:p>
                      <a:pPr marL="0" marR="0" algn="ctr">
                        <a:lnSpc>
                          <a:spcPct val="115000"/>
                        </a:lnSpc>
                        <a:spcBef>
                          <a:spcPts val="0"/>
                        </a:spcBef>
                        <a:spcAft>
                          <a:spcPts val="0"/>
                        </a:spcAft>
                      </a:pPr>
                      <a:r>
                        <a:rPr lang="en-US" sz="1000" dirty="0">
                          <a:effectLst/>
                          <a:latin typeface="Calibri"/>
                          <a:ea typeface="Calibri"/>
                          <a:cs typeface="Times New Roman"/>
                        </a:rPr>
                        <a:t>per visit</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$100</a:t>
                      </a:r>
                    </a:p>
                    <a:p>
                      <a:pPr marL="0" marR="0" algn="ctr">
                        <a:lnSpc>
                          <a:spcPct val="115000"/>
                        </a:lnSpc>
                        <a:spcBef>
                          <a:spcPts val="0"/>
                        </a:spcBef>
                        <a:spcAft>
                          <a:spcPts val="0"/>
                        </a:spcAft>
                      </a:pPr>
                      <a:r>
                        <a:rPr lang="en-US" sz="1000" dirty="0">
                          <a:effectLst/>
                          <a:latin typeface="Calibri"/>
                          <a:ea typeface="Calibri"/>
                          <a:cs typeface="Times New Roman"/>
                        </a:rPr>
                        <a:t>per visit</a:t>
                      </a:r>
                    </a:p>
                    <a:p>
                      <a:pPr marL="0" marR="0" algn="ctr">
                        <a:lnSpc>
                          <a:spcPct val="115000"/>
                        </a:lnSpc>
                        <a:spcBef>
                          <a:spcPts val="0"/>
                        </a:spcBef>
                        <a:spcAft>
                          <a:spcPts val="0"/>
                        </a:spcAft>
                      </a:pPr>
                      <a:r>
                        <a:rPr lang="en-US" sz="1000" dirty="0">
                          <a:effectLst/>
                          <a:latin typeface="Calibri"/>
                          <a:ea typeface="Calibri"/>
                          <a:cs typeface="Times New Roman"/>
                        </a:rPr>
                        <a:t> </a:t>
                      </a:r>
                    </a:p>
                  </a:txBody>
                  <a:tcPr marL="59369" marR="593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$100</a:t>
                      </a:r>
                    </a:p>
                    <a:p>
                      <a:pPr marL="0" marR="0" algn="ctr">
                        <a:lnSpc>
                          <a:spcPct val="115000"/>
                        </a:lnSpc>
                        <a:spcBef>
                          <a:spcPts val="0"/>
                        </a:spcBef>
                        <a:spcAft>
                          <a:spcPts val="0"/>
                        </a:spcAft>
                      </a:pPr>
                      <a:r>
                        <a:rPr lang="en-US" sz="1000" dirty="0">
                          <a:effectLst/>
                          <a:latin typeface="Calibri"/>
                          <a:ea typeface="Calibri"/>
                          <a:cs typeface="Times New Roman"/>
                        </a:rPr>
                        <a:t>per visit</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 </a:t>
                      </a:r>
                    </a:p>
                    <a:p>
                      <a:pPr marL="0" marR="0" algn="ctr">
                        <a:lnSpc>
                          <a:spcPct val="115000"/>
                        </a:lnSpc>
                        <a:spcBef>
                          <a:spcPts val="0"/>
                        </a:spcBef>
                        <a:spcAft>
                          <a:spcPts val="0"/>
                        </a:spcAft>
                      </a:pPr>
                      <a:r>
                        <a:rPr lang="en-US" sz="1000" dirty="0">
                          <a:effectLst/>
                          <a:latin typeface="Calibri"/>
                          <a:ea typeface="Calibri"/>
                          <a:cs typeface="Times New Roman"/>
                        </a:rPr>
                        <a:t>$100</a:t>
                      </a:r>
                    </a:p>
                    <a:p>
                      <a:pPr marL="0" marR="0" algn="ctr">
                        <a:lnSpc>
                          <a:spcPct val="115000"/>
                        </a:lnSpc>
                        <a:spcBef>
                          <a:spcPts val="0"/>
                        </a:spcBef>
                        <a:spcAft>
                          <a:spcPts val="0"/>
                        </a:spcAft>
                      </a:pPr>
                      <a:r>
                        <a:rPr lang="en-US" sz="1000" dirty="0">
                          <a:effectLst/>
                          <a:latin typeface="Calibri"/>
                          <a:ea typeface="Calibri"/>
                          <a:cs typeface="Times New Roman"/>
                        </a:rPr>
                        <a:t>per </a:t>
                      </a:r>
                      <a:r>
                        <a:rPr lang="en-US" sz="1000" dirty="0" smtClean="0">
                          <a:effectLst/>
                          <a:latin typeface="Calibri"/>
                          <a:ea typeface="Calibri"/>
                          <a:cs typeface="Times New Roman"/>
                        </a:rPr>
                        <a:t>visit</a:t>
                      </a:r>
                      <a:r>
                        <a:rPr lang="en-US" sz="1000" dirty="0">
                          <a:effectLst/>
                          <a:latin typeface="Calibri"/>
                          <a:ea typeface="Calibri"/>
                          <a:cs typeface="Times New Roman"/>
                        </a:rPr>
                        <a:t> </a:t>
                      </a:r>
                    </a:p>
                  </a:txBody>
                  <a:tcPr marL="59369" marR="59369"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5" name="Rectangle 4"/>
          <p:cNvSpPr/>
          <p:nvPr/>
        </p:nvSpPr>
        <p:spPr>
          <a:xfrm>
            <a:off x="2809028" y="1295400"/>
            <a:ext cx="3530283" cy="577081"/>
          </a:xfrm>
          <a:prstGeom prst="rect">
            <a:avLst/>
          </a:prstGeom>
        </p:spPr>
        <p:txBody>
          <a:bodyPr wrap="none">
            <a:spAutoFit/>
          </a:bodyPr>
          <a:lstStyle/>
          <a:p>
            <a:pPr algn="ctr">
              <a:lnSpc>
                <a:spcPct val="115000"/>
              </a:lnSpc>
            </a:pPr>
            <a:r>
              <a:rPr lang="en-US" sz="2800" b="1" cap="all" dirty="0" smtClean="0">
                <a:solidFill>
                  <a:srgbClr val="B19C41"/>
                </a:solidFill>
                <a:ea typeface="Calibri"/>
                <a:cs typeface="Times New Roman"/>
              </a:rPr>
              <a:t>Accident coverage</a:t>
            </a:r>
            <a:endParaRPr lang="en-US" sz="2800" dirty="0">
              <a:solidFill>
                <a:srgbClr val="B19C41"/>
              </a:solidFill>
              <a:ea typeface="Calibri"/>
              <a:cs typeface="Times New Roman"/>
            </a:endParaRPr>
          </a:p>
        </p:txBody>
      </p:sp>
    </p:spTree>
    <p:extLst>
      <p:ext uri="{BB962C8B-B14F-4D97-AF65-F5344CB8AC3E}">
        <p14:creationId xmlns:p14="http://schemas.microsoft.com/office/powerpoint/2010/main" val="354831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1066800"/>
            <a:ext cx="1076325" cy="685260"/>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1143000" y="228600"/>
            <a:ext cx="6880225" cy="6480809"/>
          </a:xfrm>
          <a:prstGeom prst="triangle">
            <a:avLst>
              <a:gd name="adj" fmla="val 49805"/>
            </a:avLst>
          </a:prstGeom>
          <a:gradFill flip="none" rotWithShape="0">
            <a:gsLst>
              <a:gs pos="0">
                <a:schemeClr val="tx2">
                  <a:lumMod val="40000"/>
                  <a:lumOff val="60000"/>
                </a:schemeClr>
              </a:gs>
              <a:gs pos="39000">
                <a:srgbClr val="C4D6EB"/>
              </a:gs>
              <a:gs pos="23000">
                <a:schemeClr val="tx2">
                  <a:lumMod val="40000"/>
                  <a:lumOff val="60000"/>
                </a:schemeClr>
              </a:gs>
              <a:gs pos="96000">
                <a:schemeClr val="accent4">
                  <a:lumMod val="40000"/>
                  <a:lumOff val="60000"/>
                </a:schemeClr>
              </a:gs>
            </a:gsLst>
            <a:lin ang="5400000" scaled="0"/>
            <a:tileRect r="-100000" b="-100000"/>
          </a:gradFill>
          <a:ln w="50800">
            <a:solidFill>
              <a:schemeClr val="accent3">
                <a:lumMod val="50000"/>
              </a:schemeClr>
            </a:solidFill>
          </a:ln>
          <a:effectLst>
            <a:glow rad="63500">
              <a:schemeClr val="accent3">
                <a:lumMod val="50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14"/>
          <p:cNvSpPr txBox="1">
            <a:spLocks noChangeArrowheads="1"/>
          </p:cNvSpPr>
          <p:nvPr/>
        </p:nvSpPr>
        <p:spPr bwMode="auto">
          <a:xfrm>
            <a:off x="-152400" y="1752600"/>
            <a:ext cx="356354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JK FINANCIALS’</a:t>
            </a:r>
            <a:endParaRPr kumimoji="0" lang="en-US" altLang="en-US" sz="2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“AFFORDABLE SOLUTION”</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6" name="Text Box 6"/>
          <p:cNvSpPr txBox="1">
            <a:spLocks noChangeArrowheads="1"/>
          </p:cNvSpPr>
          <p:nvPr/>
        </p:nvSpPr>
        <p:spPr bwMode="auto">
          <a:xfrm>
            <a:off x="2286000" y="4572000"/>
            <a:ext cx="4419600" cy="124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Critical Illness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lump sum cash benefit to cover costs not taken care of by your medical plan (time off work; caregiver expenses; travel costs for treatments; etc.)</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2895600" y="3265488"/>
            <a:ext cx="3428999"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Accident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cash benefit in the event of an accidental injury to help pay for expenses not covered by your medical plan.</a:t>
            </a:r>
            <a:endParaRPr kumimoji="0" lang="en-US" altLang="en-US" sz="1600" b="0" i="0" u="none" strike="noStrike" cap="none" normalizeH="0" baseline="0" dirty="0" smtClean="0">
              <a:ln>
                <a:noFill/>
              </a:ln>
              <a:solidFill>
                <a:schemeClr val="tx1"/>
              </a:solidFill>
              <a:effectLst/>
              <a:latin typeface="+mn-lt"/>
            </a:endParaRPr>
          </a:p>
        </p:txBody>
      </p:sp>
      <p:sp>
        <p:nvSpPr>
          <p:cNvPr id="8" name="Text Box 4"/>
          <p:cNvSpPr txBox="1">
            <a:spLocks noChangeArrowheads="1"/>
          </p:cNvSpPr>
          <p:nvPr/>
        </p:nvSpPr>
        <p:spPr bwMode="auto">
          <a:xfrm>
            <a:off x="3276600" y="2288600"/>
            <a:ext cx="2620961" cy="9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Prescriptions </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Provides a substantial discount on both Name Brand and Generic medication. </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1752600" y="5715000"/>
            <a:ext cx="5664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Major Medical</a:t>
            </a:r>
            <a:endParaRPr kumimoji="0" lang="en-US" altLang="en-US" sz="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en-US" altLang="en-US" b="1" dirty="0" smtClean="0">
                <a:solidFill>
                  <a:srgbClr val="00B050"/>
                </a:solidFill>
                <a:latin typeface="+mn-lt"/>
                <a:cs typeface="Times New Roman" pitchFamily="18" charset="0"/>
              </a:rPr>
              <a:t>One Share Health</a:t>
            </a:r>
            <a:endParaRPr kumimoji="0" lang="en-US" altLang="en-US" sz="1800" b="0" i="0" u="none" strike="noStrike" cap="none" normalizeH="0" baseline="0" dirty="0" smtClean="0">
              <a:ln>
                <a:noFill/>
              </a:ln>
              <a:solidFill>
                <a:schemeClr val="tx1"/>
              </a:solidFill>
              <a:effectLst/>
              <a:latin typeface="+mn-lt"/>
            </a:endParaRPr>
          </a:p>
        </p:txBody>
      </p:sp>
      <p:cxnSp>
        <p:nvCxnSpPr>
          <p:cNvPr id="13" name="Straight Connector 12"/>
          <p:cNvCxnSpPr/>
          <p:nvPr/>
        </p:nvCxnSpPr>
        <p:spPr>
          <a:xfrm>
            <a:off x="2971800" y="3429000"/>
            <a:ext cx="323405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62200" y="4572000"/>
            <a:ext cx="4419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3579813" y="990600"/>
            <a:ext cx="1982787" cy="142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Additional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Optional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Benefits</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Dental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Optical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Disability</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Life Insurance</a:t>
            </a:r>
            <a:endParaRPr kumimoji="0" lang="en-US" altLang="en-US" sz="1600" b="0" i="0" u="none" strike="noStrike" cap="none" normalizeH="0" baseline="0" dirty="0" smtClean="0">
              <a:ln>
                <a:noFill/>
              </a:ln>
              <a:solidFill>
                <a:schemeClr val="tx1"/>
              </a:solidFill>
              <a:effectLst/>
              <a:latin typeface="+mn-lt"/>
            </a:endParaRPr>
          </a:p>
        </p:txBody>
      </p:sp>
      <p:sp>
        <p:nvSpPr>
          <p:cNvPr id="17" name="Rectangle 17"/>
          <p:cNvSpPr>
            <a:spLocks noChangeArrowheads="1"/>
          </p:cNvSpPr>
          <p:nvPr/>
        </p:nvSpPr>
        <p:spPr bwMode="auto">
          <a:xfrm>
            <a:off x="3"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3"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49" name="Straight Connector 48"/>
          <p:cNvCxnSpPr/>
          <p:nvPr/>
        </p:nvCxnSpPr>
        <p:spPr>
          <a:xfrm>
            <a:off x="1600200" y="5943600"/>
            <a:ext cx="5943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2514600"/>
            <a:ext cx="228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8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xEl>
                                              <p:pRg st="3" end="3"/>
                                            </p:txEl>
                                          </p:spTgt>
                                        </p:tgtEl>
                                        <p:attrNameLst>
                                          <p:attrName>style.visibility</p:attrName>
                                        </p:attrNameLst>
                                      </p:cBhvr>
                                      <p:to>
                                        <p:strVal val="visible"/>
                                      </p:to>
                                    </p:set>
                                    <p:anim calcmode="lin" valueType="num">
                                      <p:cBhvr additive="base">
                                        <p:cTn id="7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
                                            <p:txEl>
                                              <p:pRg st="4" end="4"/>
                                            </p:txEl>
                                          </p:spTgt>
                                        </p:tgtEl>
                                        <p:attrNameLst>
                                          <p:attrName>style.visibility</p:attrName>
                                        </p:attrNameLst>
                                      </p:cBhvr>
                                      <p:to>
                                        <p:strVal val="visible"/>
                                      </p:to>
                                    </p:set>
                                    <p:anim calcmode="lin" valueType="num">
                                      <p:cBhvr additive="base">
                                        <p:cTn id="8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xEl>
                                              <p:pRg st="5" end="5"/>
                                            </p:txEl>
                                          </p:spTgt>
                                        </p:tgtEl>
                                        <p:attrNameLst>
                                          <p:attrName>style.visibility</p:attrName>
                                        </p:attrNameLst>
                                      </p:cBhvr>
                                      <p:to>
                                        <p:strVal val="visible"/>
                                      </p:to>
                                    </p:set>
                                    <p:anim calcmode="lin" valueType="num">
                                      <p:cBhvr additive="base">
                                        <p:cTn id="8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
                                            <p:txEl>
                                              <p:pRg st="6" end="6"/>
                                            </p:txEl>
                                          </p:spTgt>
                                        </p:tgtEl>
                                        <p:attrNameLst>
                                          <p:attrName>style.visibility</p:attrName>
                                        </p:attrNameLst>
                                      </p:cBhvr>
                                      <p:to>
                                        <p:strVal val="visible"/>
                                      </p:to>
                                    </p:set>
                                    <p:anim calcmode="lin" valueType="num">
                                      <p:cBhvr additive="base">
                                        <p:cTn id="9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95" presetID="1" presetClass="entr" presetSubtype="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615" y="2338626"/>
            <a:ext cx="8496300" cy="1292662"/>
          </a:xfrm>
          <a:prstGeom prst="rect">
            <a:avLst/>
          </a:prstGeom>
          <a:noFill/>
        </p:spPr>
        <p:txBody>
          <a:bodyPr wrap="square" rtlCol="0">
            <a:spAutoFit/>
          </a:bodyPr>
          <a:lstStyle/>
          <a:p>
            <a:r>
              <a:rPr lang="en-US" sz="1400" b="1" dirty="0"/>
              <a:t> </a:t>
            </a:r>
            <a:endParaRPr lang="en-US" sz="1400" dirty="0"/>
          </a:p>
          <a:p>
            <a:pPr algn="ctr"/>
            <a:r>
              <a:rPr lang="en-US" b="1" dirty="0" smtClean="0"/>
              <a:t>Save substantially on the high cost of prescriptions... </a:t>
            </a:r>
          </a:p>
          <a:p>
            <a:pPr algn="ctr"/>
            <a:r>
              <a:rPr lang="en-US" b="1" dirty="0" smtClean="0"/>
              <a:t>Both Name Brand and Generic!</a:t>
            </a:r>
          </a:p>
          <a:p>
            <a:pPr algn="ctr"/>
            <a:r>
              <a:rPr lang="en-US" sz="2800" b="1" dirty="0" smtClean="0">
                <a:solidFill>
                  <a:srgbClr val="667F95"/>
                </a:solidFill>
              </a:rPr>
              <a:t>It’s FREE and easy to use!</a:t>
            </a:r>
            <a:endParaRPr lang="en-US" sz="2800" dirty="0">
              <a:solidFill>
                <a:srgbClr val="667F95"/>
              </a:solidFill>
            </a:endParaRPr>
          </a:p>
        </p:txBody>
      </p:sp>
      <p:sp>
        <p:nvSpPr>
          <p:cNvPr id="9" name="Content Placeholder 1"/>
          <p:cNvSpPr txBox="1">
            <a:spLocks/>
          </p:cNvSpPr>
          <p:nvPr/>
        </p:nvSpPr>
        <p:spPr>
          <a:xfrm>
            <a:off x="838200" y="3505200"/>
            <a:ext cx="7408333" cy="266700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44843" lvl="1" indent="-342900">
              <a:buFont typeface="+mj-lt"/>
              <a:buAutoNum type="arabicPeriod"/>
            </a:pPr>
            <a:r>
              <a:rPr lang="en-US" sz="1800" dirty="0" smtClean="0">
                <a:solidFill>
                  <a:srgbClr val="302C24"/>
                </a:solidFill>
              </a:rPr>
              <a:t>Go to: </a:t>
            </a:r>
            <a:r>
              <a:rPr lang="en-US" sz="1800" dirty="0" err="1" smtClean="0">
                <a:solidFill>
                  <a:srgbClr val="302C24"/>
                </a:solidFill>
              </a:rPr>
              <a:t>goodrx.com</a:t>
            </a:r>
            <a:endParaRPr lang="en-US" sz="1800" dirty="0">
              <a:solidFill>
                <a:srgbClr val="302C24"/>
              </a:solidFill>
            </a:endParaRPr>
          </a:p>
          <a:p>
            <a:pPr marL="644843" lvl="1" indent="-342900">
              <a:buFont typeface="+mj-lt"/>
              <a:buAutoNum type="arabicPeriod"/>
            </a:pPr>
            <a:r>
              <a:rPr lang="en-US" sz="1800" dirty="0" smtClean="0">
                <a:solidFill>
                  <a:srgbClr val="302C24"/>
                </a:solidFill>
              </a:rPr>
              <a:t>Type in your medication</a:t>
            </a:r>
          </a:p>
          <a:p>
            <a:pPr marL="644843" lvl="1" indent="-342900">
              <a:buFont typeface="+mj-lt"/>
              <a:buAutoNum type="arabicPeriod"/>
            </a:pPr>
            <a:r>
              <a:rPr lang="en-US" sz="1800" dirty="0" smtClean="0">
                <a:solidFill>
                  <a:srgbClr val="302C24"/>
                </a:solidFill>
              </a:rPr>
              <a:t>A list of all local pharmacies will be displayed with their negotiated price for that medication. You can go to your regular pharmacy or possibly save money by choosing a different location.</a:t>
            </a:r>
          </a:p>
          <a:p>
            <a:pPr marL="644843" lvl="1" indent="-342900">
              <a:buFont typeface="+mj-lt"/>
              <a:buAutoNum type="arabicPeriod"/>
            </a:pPr>
            <a:r>
              <a:rPr lang="en-US" sz="1800" dirty="0" smtClean="0">
                <a:solidFill>
                  <a:srgbClr val="302C24"/>
                </a:solidFill>
              </a:rPr>
              <a:t>Print off the coupon and take it with you.</a:t>
            </a:r>
          </a:p>
          <a:p>
            <a:pPr marL="301943" lvl="1" indent="0" algn="ctr">
              <a:buNone/>
            </a:pPr>
            <a:r>
              <a:rPr lang="en-US" sz="1800" dirty="0" smtClean="0">
                <a:solidFill>
                  <a:srgbClr val="302C24"/>
                </a:solidFill>
              </a:rPr>
              <a:t>Or</a:t>
            </a:r>
            <a:r>
              <a:rPr lang="mr-IN" sz="1800" dirty="0" smtClean="0">
                <a:solidFill>
                  <a:srgbClr val="302C24"/>
                </a:solidFill>
              </a:rPr>
              <a:t>…</a:t>
            </a:r>
            <a:endParaRPr lang="en-US" sz="1800" dirty="0" smtClean="0">
              <a:solidFill>
                <a:srgbClr val="302C24"/>
              </a:solidFill>
            </a:endParaRPr>
          </a:p>
          <a:p>
            <a:pPr marL="301943" lvl="1" indent="0">
              <a:buNone/>
            </a:pPr>
            <a:r>
              <a:rPr lang="en-US" sz="1800" dirty="0" smtClean="0">
                <a:solidFill>
                  <a:srgbClr val="302C24"/>
                </a:solidFill>
              </a:rPr>
              <a:t>Simply download the phone app and take it to the pharmacy with you.</a:t>
            </a:r>
            <a:endParaRPr lang="en-US" sz="1800" dirty="0">
              <a:solidFill>
                <a:srgbClr val="302C24"/>
              </a:solidFill>
            </a:endParaRPr>
          </a:p>
        </p:txBody>
      </p:sp>
      <p:pic>
        <p:nvPicPr>
          <p:cNvPr id="20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1066800"/>
            <a:ext cx="975715" cy="62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28800" y="6400800"/>
            <a:ext cx="5449835" cy="338554"/>
          </a:xfrm>
          <a:prstGeom prst="rect">
            <a:avLst/>
          </a:prstGeom>
          <a:noFill/>
        </p:spPr>
        <p:txBody>
          <a:bodyPr wrap="none" rtlCol="0">
            <a:spAutoFit/>
          </a:bodyPr>
          <a:lstStyle/>
          <a:p>
            <a:r>
              <a:rPr lang="en-US" sz="1600" dirty="0" smtClean="0"/>
              <a:t>JK Financial</a:t>
            </a:r>
            <a:r>
              <a:rPr lang="mr-IN" sz="1600" dirty="0" smtClean="0"/>
              <a:t>…</a:t>
            </a:r>
            <a:r>
              <a:rPr lang="en-US" sz="1600" dirty="0" smtClean="0"/>
              <a:t>Protecting Your Future</a:t>
            </a:r>
            <a:r>
              <a:rPr lang="mr-IN" sz="1600" dirty="0" smtClean="0"/>
              <a:t>…</a:t>
            </a:r>
            <a:r>
              <a:rPr lang="en-US" sz="1600" dirty="0" smtClean="0"/>
              <a:t>Keeping our Promises!</a:t>
            </a:r>
            <a:endParaRPr lang="en-US" sz="1600" dirty="0"/>
          </a:p>
        </p:txBody>
      </p:sp>
      <p:sp>
        <p:nvSpPr>
          <p:cNvPr id="4" name="Rectangle 3"/>
          <p:cNvSpPr/>
          <p:nvPr/>
        </p:nvSpPr>
        <p:spPr>
          <a:xfrm>
            <a:off x="1581940" y="1676400"/>
            <a:ext cx="5792195" cy="577081"/>
          </a:xfrm>
          <a:prstGeom prst="rect">
            <a:avLst/>
          </a:prstGeom>
        </p:spPr>
        <p:txBody>
          <a:bodyPr wrap="none">
            <a:spAutoFit/>
          </a:bodyPr>
          <a:lstStyle/>
          <a:p>
            <a:pPr algn="ctr">
              <a:lnSpc>
                <a:spcPct val="115000"/>
              </a:lnSpc>
            </a:pPr>
            <a:r>
              <a:rPr lang="en-US" sz="2800" b="1" cap="all" dirty="0" smtClean="0">
                <a:solidFill>
                  <a:srgbClr val="B19C41"/>
                </a:solidFill>
                <a:ea typeface="Calibri"/>
                <a:cs typeface="Times New Roman"/>
              </a:rPr>
              <a:t>The “good </a:t>
            </a:r>
            <a:r>
              <a:rPr lang="en-US" sz="2800" b="1" cap="all" dirty="0" err="1" smtClean="0">
                <a:solidFill>
                  <a:srgbClr val="B19C41"/>
                </a:solidFill>
                <a:ea typeface="Calibri"/>
                <a:cs typeface="Times New Roman"/>
              </a:rPr>
              <a:t>rX</a:t>
            </a:r>
            <a:r>
              <a:rPr lang="en-US" sz="2800" b="1" cap="all" dirty="0" smtClean="0">
                <a:solidFill>
                  <a:srgbClr val="B19C41"/>
                </a:solidFill>
                <a:ea typeface="Calibri"/>
                <a:cs typeface="Times New Roman"/>
              </a:rPr>
              <a:t> prescription plan</a:t>
            </a:r>
            <a:endParaRPr lang="en-US" sz="2800" dirty="0">
              <a:solidFill>
                <a:srgbClr val="B19C41"/>
              </a:solidFill>
              <a:ea typeface="Calibri"/>
              <a:cs typeface="Times New Roman"/>
            </a:endParaRPr>
          </a:p>
        </p:txBody>
      </p:sp>
    </p:spTree>
    <p:extLst>
      <p:ext uri="{BB962C8B-B14F-4D97-AF65-F5344CB8AC3E}">
        <p14:creationId xmlns:p14="http://schemas.microsoft.com/office/powerpoint/2010/main" val="248971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1066800"/>
            <a:ext cx="975715" cy="62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47793" y="6400800"/>
            <a:ext cx="5449835" cy="338554"/>
          </a:xfrm>
          <a:prstGeom prst="rect">
            <a:avLst/>
          </a:prstGeom>
          <a:noFill/>
        </p:spPr>
        <p:txBody>
          <a:bodyPr wrap="none" rtlCol="0">
            <a:spAutoFit/>
          </a:bodyPr>
          <a:lstStyle/>
          <a:p>
            <a:pPr algn="ctr"/>
            <a:r>
              <a:rPr lang="en-US" sz="1600" dirty="0" smtClean="0"/>
              <a:t>JK Financial</a:t>
            </a:r>
            <a:r>
              <a:rPr lang="mr-IN" sz="1600" dirty="0" smtClean="0"/>
              <a:t>…</a:t>
            </a:r>
            <a:r>
              <a:rPr lang="en-US" sz="1600" dirty="0" smtClean="0"/>
              <a:t>Protecting Your Future</a:t>
            </a:r>
            <a:r>
              <a:rPr lang="mr-IN" sz="1600" dirty="0" smtClean="0"/>
              <a:t>…</a:t>
            </a:r>
            <a:r>
              <a:rPr lang="en-US" sz="1600" dirty="0" smtClean="0"/>
              <a:t>Keeping our Promises!</a:t>
            </a:r>
            <a:endParaRPr lang="en-US" sz="1600" dirty="0"/>
          </a:p>
        </p:txBody>
      </p:sp>
      <p:pic>
        <p:nvPicPr>
          <p:cNvPr id="6" name="Picture 5" descr="Good Rx 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286000"/>
            <a:ext cx="7865319" cy="3886200"/>
          </a:xfrm>
          <a:prstGeom prst="rect">
            <a:avLst/>
          </a:prstGeom>
        </p:spPr>
      </p:pic>
      <p:sp>
        <p:nvSpPr>
          <p:cNvPr id="7" name="Rectangle 6"/>
          <p:cNvSpPr/>
          <p:nvPr/>
        </p:nvSpPr>
        <p:spPr>
          <a:xfrm>
            <a:off x="1583602" y="1676400"/>
            <a:ext cx="5956303" cy="577081"/>
          </a:xfrm>
          <a:prstGeom prst="rect">
            <a:avLst/>
          </a:prstGeom>
        </p:spPr>
        <p:txBody>
          <a:bodyPr wrap="none">
            <a:spAutoFit/>
          </a:bodyPr>
          <a:lstStyle/>
          <a:p>
            <a:pPr algn="ctr">
              <a:lnSpc>
                <a:spcPct val="115000"/>
              </a:lnSpc>
            </a:pPr>
            <a:r>
              <a:rPr lang="en-US" sz="2800" b="1" cap="all" dirty="0">
                <a:solidFill>
                  <a:srgbClr val="B19C41"/>
                </a:solidFill>
                <a:ea typeface="Calibri"/>
                <a:cs typeface="Times New Roman"/>
              </a:rPr>
              <a:t>The “good </a:t>
            </a:r>
            <a:r>
              <a:rPr lang="en-US" sz="2800" b="1" cap="all" dirty="0" err="1" smtClean="0">
                <a:solidFill>
                  <a:srgbClr val="B19C41"/>
                </a:solidFill>
                <a:ea typeface="Calibri"/>
                <a:cs typeface="Times New Roman"/>
              </a:rPr>
              <a:t>rX</a:t>
            </a:r>
            <a:r>
              <a:rPr lang="en-US" sz="2800" b="1" cap="all" dirty="0" smtClean="0">
                <a:solidFill>
                  <a:srgbClr val="B19C41"/>
                </a:solidFill>
                <a:ea typeface="Calibri"/>
                <a:cs typeface="Times New Roman"/>
              </a:rPr>
              <a:t>” </a:t>
            </a:r>
            <a:r>
              <a:rPr lang="en-US" sz="2800" b="1" cap="all" dirty="0">
                <a:solidFill>
                  <a:srgbClr val="B19C41"/>
                </a:solidFill>
                <a:ea typeface="Calibri"/>
                <a:cs typeface="Times New Roman"/>
              </a:rPr>
              <a:t>prescription plan</a:t>
            </a:r>
            <a:endParaRPr lang="en-US" sz="2800" dirty="0">
              <a:solidFill>
                <a:srgbClr val="B19C41"/>
              </a:solidFill>
              <a:ea typeface="Calibri"/>
              <a:cs typeface="Times New Roman"/>
            </a:endParaRPr>
          </a:p>
        </p:txBody>
      </p:sp>
    </p:spTree>
    <p:extLst>
      <p:ext uri="{BB962C8B-B14F-4D97-AF65-F5344CB8AC3E}">
        <p14:creationId xmlns:p14="http://schemas.microsoft.com/office/powerpoint/2010/main" val="258006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1714500"/>
            <a:ext cx="528066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381000" y="1066800"/>
            <a:ext cx="1219199" cy="776223"/>
          </a:xfrm>
          <a:prstGeom prst="rect">
            <a:avLst/>
          </a:prstGeom>
        </p:spPr>
      </p:pic>
      <p:sp>
        <p:nvSpPr>
          <p:cNvPr id="5" name="Rectangle 4"/>
          <p:cNvSpPr/>
          <p:nvPr/>
        </p:nvSpPr>
        <p:spPr>
          <a:xfrm>
            <a:off x="7010400" y="1714500"/>
            <a:ext cx="762000" cy="377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562600"/>
            <a:ext cx="8050902" cy="707886"/>
          </a:xfrm>
          <a:prstGeom prst="rect">
            <a:avLst/>
          </a:prstGeom>
          <a:noFill/>
        </p:spPr>
        <p:txBody>
          <a:bodyPr wrap="none" rtlCol="0">
            <a:spAutoFit/>
          </a:bodyPr>
          <a:lstStyle/>
          <a:p>
            <a:pPr algn="ctr"/>
            <a:r>
              <a:rPr lang="en-US" sz="2000" dirty="0" smtClean="0"/>
              <a:t>JK Financial * 410 Berry Patch Lane, White Lake, MI 48386 * 248-242-6193</a:t>
            </a:r>
          </a:p>
          <a:p>
            <a:pPr algn="ctr"/>
            <a:r>
              <a:rPr lang="en-US" sz="2000" dirty="0" smtClean="0"/>
              <a:t>Visit our website at: </a:t>
            </a:r>
            <a:r>
              <a:rPr lang="en-US" sz="2000" dirty="0" err="1" smtClean="0"/>
              <a:t>JKFinancialGroup.com</a:t>
            </a:r>
            <a:endParaRPr lang="en-US" sz="2000" dirty="0"/>
          </a:p>
        </p:txBody>
      </p:sp>
      <p:sp>
        <p:nvSpPr>
          <p:cNvPr id="2" name="Rectangle 1"/>
          <p:cNvSpPr/>
          <p:nvPr/>
        </p:nvSpPr>
        <p:spPr>
          <a:xfrm>
            <a:off x="685800" y="6324600"/>
            <a:ext cx="7772400" cy="338554"/>
          </a:xfrm>
          <a:prstGeom prst="rect">
            <a:avLst/>
          </a:prstGeom>
        </p:spPr>
        <p:txBody>
          <a:bodyPr wrap="square">
            <a:spAutoFit/>
          </a:bodyPr>
          <a:lstStyle/>
          <a:p>
            <a:pPr algn="ctr"/>
            <a:r>
              <a:rPr lang="en-US" sz="1600" dirty="0"/>
              <a:t>JK Financial</a:t>
            </a:r>
            <a:r>
              <a:rPr lang="mr-IN" sz="1600" dirty="0"/>
              <a:t>…</a:t>
            </a:r>
            <a:r>
              <a:rPr lang="en-US" sz="1600" dirty="0"/>
              <a:t>Protecting Your Future</a:t>
            </a:r>
            <a:r>
              <a:rPr lang="mr-IN" sz="1600" dirty="0"/>
              <a:t>…</a:t>
            </a:r>
            <a:r>
              <a:rPr lang="en-US" sz="1600" dirty="0"/>
              <a:t>Keeping our Promises!</a:t>
            </a:r>
          </a:p>
        </p:txBody>
      </p:sp>
    </p:spTree>
    <p:extLst>
      <p:ext uri="{BB962C8B-B14F-4D97-AF65-F5344CB8AC3E}">
        <p14:creationId xmlns:p14="http://schemas.microsoft.com/office/powerpoint/2010/main" val="339048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721504"/>
            <a:ext cx="7408333" cy="3450696"/>
          </a:xfrm>
        </p:spPr>
        <p:txBody>
          <a:bodyPr>
            <a:normAutofit/>
          </a:bodyPr>
          <a:lstStyle/>
          <a:p>
            <a:pPr lvl="0"/>
            <a:r>
              <a:rPr lang="en-US" sz="1800" dirty="0">
                <a:solidFill>
                  <a:schemeClr val="tx1"/>
                </a:solidFill>
              </a:rPr>
              <a:t>Premiums are too expensive.</a:t>
            </a:r>
          </a:p>
          <a:p>
            <a:pPr lvl="0"/>
            <a:r>
              <a:rPr lang="en-US" sz="1800" dirty="0" smtClean="0">
                <a:solidFill>
                  <a:schemeClr val="tx1"/>
                </a:solidFill>
              </a:rPr>
              <a:t>Premiums </a:t>
            </a:r>
            <a:r>
              <a:rPr lang="en-US" sz="1800" dirty="0">
                <a:solidFill>
                  <a:schemeClr val="tx1"/>
                </a:solidFill>
              </a:rPr>
              <a:t>keep going up</a:t>
            </a:r>
            <a:r>
              <a:rPr lang="en-US" sz="1800" dirty="0" smtClean="0">
                <a:solidFill>
                  <a:schemeClr val="tx1"/>
                </a:solidFill>
              </a:rPr>
              <a:t>.</a:t>
            </a:r>
          </a:p>
          <a:p>
            <a:r>
              <a:rPr lang="en-US" sz="1800" dirty="0">
                <a:solidFill>
                  <a:schemeClr val="tx1"/>
                </a:solidFill>
              </a:rPr>
              <a:t>Out of pocket is too high</a:t>
            </a:r>
            <a:r>
              <a:rPr lang="en-US" sz="1800" dirty="0" smtClean="0">
                <a:solidFill>
                  <a:schemeClr val="tx1"/>
                </a:solidFill>
              </a:rPr>
              <a:t>.</a:t>
            </a:r>
            <a:endParaRPr lang="en-US" sz="1800" dirty="0">
              <a:solidFill>
                <a:schemeClr val="tx1"/>
              </a:solidFill>
            </a:endParaRPr>
          </a:p>
          <a:p>
            <a:pPr lvl="0"/>
            <a:r>
              <a:rPr lang="en-US" sz="1800" dirty="0">
                <a:solidFill>
                  <a:schemeClr val="tx1"/>
                </a:solidFill>
              </a:rPr>
              <a:t>Access to my doctors of choice is being limited.</a:t>
            </a:r>
          </a:p>
          <a:p>
            <a:pPr lvl="0"/>
            <a:r>
              <a:rPr lang="en-US" sz="1800" dirty="0">
                <a:solidFill>
                  <a:schemeClr val="tx1"/>
                </a:solidFill>
              </a:rPr>
              <a:t>Being taxed by the government if I don’t purchase a plan they approve.</a:t>
            </a:r>
          </a:p>
          <a:p>
            <a:pPr lvl="0"/>
            <a:r>
              <a:rPr lang="en-US" sz="1800" dirty="0">
                <a:solidFill>
                  <a:schemeClr val="tx1"/>
                </a:solidFill>
              </a:rPr>
              <a:t>Being forced to purchase coverage for things I may not want or need (Maternity; Mental Health; Pediatric; etc.).</a:t>
            </a:r>
          </a:p>
          <a:p>
            <a:endParaRPr lang="en-US" dirty="0"/>
          </a:p>
        </p:txBody>
      </p:sp>
      <p:sp>
        <p:nvSpPr>
          <p:cNvPr id="3" name="Title 2"/>
          <p:cNvSpPr>
            <a:spLocks noGrp="1"/>
          </p:cNvSpPr>
          <p:nvPr>
            <p:ph type="title"/>
          </p:nvPr>
        </p:nvSpPr>
        <p:spPr>
          <a:xfrm>
            <a:off x="228600" y="609600"/>
            <a:ext cx="8610600" cy="1219200"/>
          </a:xfrm>
        </p:spPr>
        <p:txBody>
          <a:bodyPr>
            <a:noAutofit/>
          </a:bodyPr>
          <a:lstStyle/>
          <a:p>
            <a:r>
              <a:rPr lang="en-US" sz="2000" b="1" dirty="0"/>
              <a:t>What are some of the Problems/ Concerns you have with Your Current Health Insurance Plan and/or Health Insurance Today in General?</a:t>
            </a:r>
            <a:r>
              <a:rPr lang="en-US" sz="2400" dirty="0"/>
              <a:t/>
            </a:r>
            <a:br>
              <a:rPr lang="en-US" sz="2400" dirty="0"/>
            </a:br>
            <a:endParaRPr lang="en-US" sz="2400" dirty="0"/>
          </a:p>
        </p:txBody>
      </p:sp>
      <p:sp>
        <p:nvSpPr>
          <p:cNvPr id="4" name="Rectangle 3"/>
          <p:cNvSpPr/>
          <p:nvPr/>
        </p:nvSpPr>
        <p:spPr>
          <a:xfrm>
            <a:off x="609601" y="5257800"/>
            <a:ext cx="7924800" cy="646331"/>
          </a:xfrm>
          <a:prstGeom prst="rect">
            <a:avLst/>
          </a:prstGeom>
          <a:noFill/>
        </p:spPr>
        <p:txBody>
          <a:bodyPr wrap="square" lIns="91440" tIns="45720" rIns="91440" bIns="45720">
            <a:spAutoFit/>
          </a:bodyPr>
          <a:lstStyle/>
          <a:p>
            <a:pPr algn="ctr"/>
            <a:r>
              <a:rPr lang="en-US" sz="3600" b="1" cap="none" spc="0" dirty="0" smtClean="0">
                <a:ln w="10541" cmpd="sng">
                  <a:noFill/>
                  <a:prstDash val="solid"/>
                </a:ln>
                <a:solidFill>
                  <a:srgbClr val="667F95"/>
                </a:solidFill>
                <a:effectLst/>
              </a:rPr>
              <a:t>At JK Financial, We Have The Solution</a:t>
            </a:r>
            <a:endParaRPr lang="en-US" sz="3600" b="1" cap="none" spc="0" dirty="0">
              <a:ln w="10541" cmpd="sng">
                <a:noFill/>
                <a:prstDash val="solid"/>
              </a:ln>
              <a:solidFill>
                <a:srgbClr val="667F95"/>
              </a:solidFill>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1981200"/>
            <a:ext cx="1020672" cy="64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6400800"/>
            <a:ext cx="8305800" cy="338554"/>
          </a:xfrm>
          <a:prstGeom prst="rect">
            <a:avLst/>
          </a:prstGeom>
        </p:spPr>
        <p:txBody>
          <a:bodyPr wrap="square">
            <a:spAutoFit/>
          </a:bodyPr>
          <a:lstStyle/>
          <a:p>
            <a:pPr algn="ctr"/>
            <a:r>
              <a:rPr lang="en-US" sz="1600" dirty="0"/>
              <a:t>JK Financial</a:t>
            </a:r>
            <a:r>
              <a:rPr lang="mr-IN" sz="1600" dirty="0"/>
              <a:t>…</a:t>
            </a:r>
            <a:r>
              <a:rPr lang="en-US" sz="1600" dirty="0"/>
              <a:t>Protecting Your Future</a:t>
            </a:r>
            <a:r>
              <a:rPr lang="mr-IN" sz="1600" dirty="0"/>
              <a:t>…</a:t>
            </a:r>
            <a:r>
              <a:rPr lang="en-US" sz="1600" dirty="0"/>
              <a:t>Keeping our Promises!</a:t>
            </a:r>
          </a:p>
        </p:txBody>
      </p:sp>
    </p:spTree>
    <p:extLst>
      <p:ext uri="{BB962C8B-B14F-4D97-AF65-F5344CB8AC3E}">
        <p14:creationId xmlns:p14="http://schemas.microsoft.com/office/powerpoint/2010/main" val="240584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1066800"/>
            <a:ext cx="1076325" cy="685260"/>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1143000" y="228600"/>
            <a:ext cx="6880225" cy="6480809"/>
          </a:xfrm>
          <a:prstGeom prst="triangle">
            <a:avLst>
              <a:gd name="adj" fmla="val 49805"/>
            </a:avLst>
          </a:prstGeom>
          <a:gradFill flip="none" rotWithShape="0">
            <a:gsLst>
              <a:gs pos="0">
                <a:schemeClr val="tx2">
                  <a:lumMod val="40000"/>
                  <a:lumOff val="60000"/>
                </a:schemeClr>
              </a:gs>
              <a:gs pos="39000">
                <a:srgbClr val="C4D6EB"/>
              </a:gs>
              <a:gs pos="23000">
                <a:schemeClr val="tx2">
                  <a:lumMod val="40000"/>
                  <a:lumOff val="60000"/>
                </a:schemeClr>
              </a:gs>
              <a:gs pos="96000">
                <a:schemeClr val="accent4">
                  <a:lumMod val="40000"/>
                  <a:lumOff val="60000"/>
                </a:schemeClr>
              </a:gs>
            </a:gsLst>
            <a:lin ang="5400000" scaled="0"/>
            <a:tileRect r="-100000" b="-100000"/>
          </a:gradFill>
          <a:ln w="50800">
            <a:solidFill>
              <a:schemeClr val="accent3">
                <a:lumMod val="50000"/>
              </a:schemeClr>
            </a:solidFill>
          </a:ln>
          <a:effectLst>
            <a:glow rad="63500">
              <a:schemeClr val="accent3">
                <a:lumMod val="50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14"/>
          <p:cNvSpPr txBox="1">
            <a:spLocks noChangeArrowheads="1"/>
          </p:cNvSpPr>
          <p:nvPr/>
        </p:nvSpPr>
        <p:spPr bwMode="auto">
          <a:xfrm>
            <a:off x="-152400" y="1752600"/>
            <a:ext cx="356354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JK FINANCIALS’</a:t>
            </a:r>
            <a:endParaRPr kumimoji="0" lang="en-US" altLang="en-US" sz="2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“AFFORDABLE SOLUTION”</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6" name="Text Box 6"/>
          <p:cNvSpPr txBox="1">
            <a:spLocks noChangeArrowheads="1"/>
          </p:cNvSpPr>
          <p:nvPr/>
        </p:nvSpPr>
        <p:spPr bwMode="auto">
          <a:xfrm>
            <a:off x="2286000" y="4572000"/>
            <a:ext cx="4419600" cy="124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Critical Illness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lump sum cash benefit to cover costs not taken care of by your medical plan (time off work; caregiver expenses; travel costs for treatments; etc.)</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2895600" y="3265488"/>
            <a:ext cx="3428999"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Accident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cash benefit in the event of an accidental injury to help pay for expenses not covered by your medical plan.</a:t>
            </a:r>
            <a:endParaRPr kumimoji="0" lang="en-US" altLang="en-US" sz="1600" b="0" i="0" u="none" strike="noStrike" cap="none" normalizeH="0" baseline="0" dirty="0" smtClean="0">
              <a:ln>
                <a:noFill/>
              </a:ln>
              <a:solidFill>
                <a:schemeClr val="tx1"/>
              </a:solidFill>
              <a:effectLst/>
              <a:latin typeface="+mn-lt"/>
            </a:endParaRPr>
          </a:p>
        </p:txBody>
      </p:sp>
      <p:sp>
        <p:nvSpPr>
          <p:cNvPr id="8" name="Text Box 4"/>
          <p:cNvSpPr txBox="1">
            <a:spLocks noChangeArrowheads="1"/>
          </p:cNvSpPr>
          <p:nvPr/>
        </p:nvSpPr>
        <p:spPr bwMode="auto">
          <a:xfrm>
            <a:off x="3276600" y="2288600"/>
            <a:ext cx="2620961" cy="9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Prescriptions </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Provides a substantial discount on both Name Brand and Generic medication. </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1752600" y="5715000"/>
            <a:ext cx="5664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Major Medical</a:t>
            </a:r>
            <a:endParaRPr kumimoji="0" lang="en-US" altLang="en-US" sz="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en-US" altLang="en-US" b="1" dirty="0" smtClean="0">
                <a:solidFill>
                  <a:srgbClr val="00B050"/>
                </a:solidFill>
                <a:latin typeface="+mn-lt"/>
                <a:cs typeface="Times New Roman" pitchFamily="18" charset="0"/>
              </a:rPr>
              <a:t>One Share Health</a:t>
            </a:r>
            <a:endParaRPr kumimoji="0" lang="en-US" altLang="en-US" sz="1800" b="0" i="0" u="none" strike="noStrike" cap="none" normalizeH="0" baseline="0" dirty="0" smtClean="0">
              <a:ln>
                <a:noFill/>
              </a:ln>
              <a:solidFill>
                <a:schemeClr val="tx1"/>
              </a:solidFill>
              <a:effectLst/>
              <a:latin typeface="+mn-lt"/>
            </a:endParaRPr>
          </a:p>
        </p:txBody>
      </p:sp>
      <p:cxnSp>
        <p:nvCxnSpPr>
          <p:cNvPr id="13" name="Straight Connector 12"/>
          <p:cNvCxnSpPr/>
          <p:nvPr/>
        </p:nvCxnSpPr>
        <p:spPr>
          <a:xfrm>
            <a:off x="2971800" y="3429000"/>
            <a:ext cx="323405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62200" y="4572000"/>
            <a:ext cx="4419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3579813" y="990600"/>
            <a:ext cx="1982787" cy="142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Additional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Optional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Benefits</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Dental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Optical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Disability</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Life Insurance</a:t>
            </a:r>
            <a:endParaRPr kumimoji="0" lang="en-US" altLang="en-US" sz="1600" b="0" i="0" u="none" strike="noStrike" cap="none" normalizeH="0" baseline="0" dirty="0" smtClean="0">
              <a:ln>
                <a:noFill/>
              </a:ln>
              <a:solidFill>
                <a:schemeClr val="tx1"/>
              </a:solidFill>
              <a:effectLst/>
              <a:latin typeface="+mn-lt"/>
            </a:endParaRPr>
          </a:p>
        </p:txBody>
      </p:sp>
      <p:sp>
        <p:nvSpPr>
          <p:cNvPr id="17" name="Rectangle 17"/>
          <p:cNvSpPr>
            <a:spLocks noChangeArrowheads="1"/>
          </p:cNvSpPr>
          <p:nvPr/>
        </p:nvSpPr>
        <p:spPr bwMode="auto">
          <a:xfrm>
            <a:off x="3"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3"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49" name="Straight Connector 48"/>
          <p:cNvCxnSpPr/>
          <p:nvPr/>
        </p:nvCxnSpPr>
        <p:spPr>
          <a:xfrm>
            <a:off x="1600200" y="5943600"/>
            <a:ext cx="5943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2514600"/>
            <a:ext cx="228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8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xEl>
                                              <p:pRg st="3" end="3"/>
                                            </p:txEl>
                                          </p:spTgt>
                                        </p:tgtEl>
                                        <p:attrNameLst>
                                          <p:attrName>style.visibility</p:attrName>
                                        </p:attrNameLst>
                                      </p:cBhvr>
                                      <p:to>
                                        <p:strVal val="visible"/>
                                      </p:to>
                                    </p:set>
                                    <p:anim calcmode="lin" valueType="num">
                                      <p:cBhvr additive="base">
                                        <p:cTn id="7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
                                            <p:txEl>
                                              <p:pRg st="4" end="4"/>
                                            </p:txEl>
                                          </p:spTgt>
                                        </p:tgtEl>
                                        <p:attrNameLst>
                                          <p:attrName>style.visibility</p:attrName>
                                        </p:attrNameLst>
                                      </p:cBhvr>
                                      <p:to>
                                        <p:strVal val="visible"/>
                                      </p:to>
                                    </p:set>
                                    <p:anim calcmode="lin" valueType="num">
                                      <p:cBhvr additive="base">
                                        <p:cTn id="8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xEl>
                                              <p:pRg st="5" end="5"/>
                                            </p:txEl>
                                          </p:spTgt>
                                        </p:tgtEl>
                                        <p:attrNameLst>
                                          <p:attrName>style.visibility</p:attrName>
                                        </p:attrNameLst>
                                      </p:cBhvr>
                                      <p:to>
                                        <p:strVal val="visible"/>
                                      </p:to>
                                    </p:set>
                                    <p:anim calcmode="lin" valueType="num">
                                      <p:cBhvr additive="base">
                                        <p:cTn id="8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
                                            <p:txEl>
                                              <p:pRg st="6" end="6"/>
                                            </p:txEl>
                                          </p:spTgt>
                                        </p:tgtEl>
                                        <p:attrNameLst>
                                          <p:attrName>style.visibility</p:attrName>
                                        </p:attrNameLst>
                                      </p:cBhvr>
                                      <p:to>
                                        <p:strVal val="visible"/>
                                      </p:to>
                                    </p:set>
                                    <p:anim calcmode="lin" valueType="num">
                                      <p:cBhvr additive="base">
                                        <p:cTn id="9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95" presetID="1" presetClass="entr" presetSubtype="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Statement of Beliefs</a:t>
            </a:r>
            <a:endParaRPr lang="en-US" dirty="0"/>
          </a:p>
        </p:txBody>
      </p:sp>
      <p:sp>
        <p:nvSpPr>
          <p:cNvPr id="4" name="Content Placeholder 3"/>
          <p:cNvSpPr>
            <a:spLocks noGrp="1"/>
          </p:cNvSpPr>
          <p:nvPr>
            <p:ph idx="1"/>
          </p:nvPr>
        </p:nvSpPr>
        <p:spPr/>
        <p:txBody>
          <a:bodyPr>
            <a:normAutofit fontScale="85000" lnSpcReduction="20000"/>
          </a:bodyPr>
          <a:lstStyle/>
          <a:p>
            <a:pPr marL="457200" indent="-457200">
              <a:buClr>
                <a:srgbClr val="00B0F0"/>
              </a:buClr>
              <a:buFont typeface="+mj-lt"/>
              <a:buAutoNum type="arabicPeriod"/>
            </a:pPr>
            <a:r>
              <a:rPr lang="en-US" dirty="0" smtClean="0"/>
              <a:t>We believe in the sanctity and dignity of every human life, and that every life has a special meaning and purpose.</a:t>
            </a:r>
          </a:p>
          <a:p>
            <a:pPr marL="457200" indent="-457200">
              <a:buClr>
                <a:srgbClr val="FFC000"/>
              </a:buClr>
              <a:buFont typeface="+mj-lt"/>
              <a:buAutoNum type="arabicPeriod"/>
            </a:pPr>
            <a:r>
              <a:rPr lang="en-US" dirty="0" smtClean="0"/>
              <a:t>We believe that every individual has the constitutional and religious right to worship God in freedom.</a:t>
            </a:r>
          </a:p>
          <a:p>
            <a:pPr marL="457200" indent="-457200">
              <a:buClr>
                <a:srgbClr val="00B050"/>
              </a:buClr>
              <a:buFont typeface="+mj-lt"/>
              <a:buAutoNum type="arabicPeriod"/>
            </a:pPr>
            <a:r>
              <a:rPr lang="en-US" dirty="0" smtClean="0"/>
              <a:t>We believe and agree in the religious and ethical principal of sharing with those who are less fortunate and who experience medical needs.</a:t>
            </a:r>
          </a:p>
          <a:p>
            <a:pPr marL="457200" indent="-457200">
              <a:buClr>
                <a:srgbClr val="7030A0"/>
              </a:buClr>
              <a:buFont typeface="+mj-lt"/>
              <a:buAutoNum type="arabicPeriod"/>
            </a:pPr>
            <a:r>
              <a:rPr lang="en-US" dirty="0" smtClean="0"/>
              <a:t>We believe that every person has the fundamental right to make their own choices about healthcare.</a:t>
            </a:r>
          </a:p>
          <a:p>
            <a:pPr marL="457200" indent="-457200">
              <a:buClr>
                <a:srgbClr val="BA068B"/>
              </a:buClr>
              <a:buFont typeface="+mj-lt"/>
              <a:buAutoNum type="arabicPeriod"/>
            </a:pPr>
            <a:r>
              <a:rPr lang="en-US" dirty="0" smtClean="0"/>
              <a:t>We believe and agree that it is our responsibility to God to our fellow members to engage in healthy living, and to avoid habits and behaviors which are harmful to the body.</a:t>
            </a:r>
            <a:endParaRPr lang="en-US" dirty="0"/>
          </a:p>
        </p:txBody>
      </p:sp>
    </p:spTree>
    <p:extLst>
      <p:ext uri="{BB962C8B-B14F-4D97-AF65-F5344CB8AC3E}">
        <p14:creationId xmlns:p14="http://schemas.microsoft.com/office/powerpoint/2010/main" val="302037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Share Health Classic Programs</a:t>
            </a:r>
            <a:r>
              <a:rPr lang="en-US" smtClean="0"/>
              <a:t/>
            </a:r>
            <a:br>
              <a:rPr lang="en-US" smtClean="0"/>
            </a:br>
            <a:r>
              <a:rPr lang="en-US" sz="1200" smtClean="0"/>
              <a:t>Multiplan</a:t>
            </a:r>
            <a:r>
              <a:rPr lang="en-US" sz="1200" smtClean="0"/>
              <a:t> </a:t>
            </a:r>
            <a:r>
              <a:rPr lang="en-US" sz="1200" dirty="0" smtClean="0"/>
              <a:t>PHCS Network: One  Share Health provides you access to the largest PPO </a:t>
            </a:r>
            <a:br>
              <a:rPr lang="en-US" sz="1200" dirty="0" smtClean="0"/>
            </a:br>
            <a:r>
              <a:rPr lang="en-US" sz="1200" dirty="0" smtClean="0"/>
              <a:t>                                     network in the nation with over 1 million providers!</a:t>
            </a:r>
            <a:endParaRPr lang="en-US" sz="5300" dirty="0"/>
          </a:p>
        </p:txBody>
      </p:sp>
      <p:graphicFrame>
        <p:nvGraphicFramePr>
          <p:cNvPr id="3" name="Table 2"/>
          <p:cNvGraphicFramePr>
            <a:graphicFrameLocks noGrp="1"/>
          </p:cNvGraphicFramePr>
          <p:nvPr>
            <p:extLst>
              <p:ext uri="{D42A27DB-BD31-4B8C-83A1-F6EECF244321}">
                <p14:modId xmlns:p14="http://schemas.microsoft.com/office/powerpoint/2010/main" val="1358586148"/>
              </p:ext>
            </p:extLst>
          </p:nvPr>
        </p:nvGraphicFramePr>
        <p:xfrm>
          <a:off x="228600" y="1676404"/>
          <a:ext cx="8686799" cy="4618357"/>
        </p:xfrm>
        <a:graphic>
          <a:graphicData uri="http://schemas.openxmlformats.org/drawingml/2006/table">
            <a:tbl>
              <a:tblPr firstRow="1" bandRow="1">
                <a:tableStyleId>{5C22544A-7EE6-4342-B048-85BDC9FD1C3A}</a:tableStyleId>
              </a:tblPr>
              <a:tblGrid>
                <a:gridCol w="2667000"/>
                <a:gridCol w="2819399"/>
                <a:gridCol w="3200400"/>
              </a:tblGrid>
              <a:tr h="537533">
                <a:tc>
                  <a:txBody>
                    <a:bodyPr/>
                    <a:lstStyle/>
                    <a:p>
                      <a:r>
                        <a:rPr lang="en-US" dirty="0" smtClean="0"/>
                        <a:t>Sharing</a:t>
                      </a:r>
                      <a:r>
                        <a:rPr lang="en-US" baseline="0" dirty="0" smtClean="0"/>
                        <a:t> Services</a:t>
                      </a:r>
                      <a:endParaRPr lang="en-US" dirty="0"/>
                    </a:p>
                  </a:txBody>
                  <a:tcPr/>
                </a:tc>
                <a:tc>
                  <a:txBody>
                    <a:bodyPr/>
                    <a:lstStyle/>
                    <a:p>
                      <a:r>
                        <a:rPr lang="en-US" dirty="0" smtClean="0"/>
                        <a:t>Enhanced</a:t>
                      </a:r>
                      <a:r>
                        <a:rPr lang="en-US" baseline="0" dirty="0" smtClean="0"/>
                        <a:t> </a:t>
                      </a:r>
                      <a:endParaRPr lang="en-US" dirty="0"/>
                    </a:p>
                  </a:txBody>
                  <a:tcPr/>
                </a:tc>
                <a:tc>
                  <a:txBody>
                    <a:bodyPr/>
                    <a:lstStyle/>
                    <a:p>
                      <a:r>
                        <a:rPr lang="en-US" dirty="0" smtClean="0"/>
                        <a:t>Crown</a:t>
                      </a:r>
                      <a:endParaRPr lang="en-US" dirty="0"/>
                    </a:p>
                  </a:txBody>
                  <a:tcPr/>
                </a:tc>
              </a:tr>
              <a:tr h="255678">
                <a:tc>
                  <a:txBody>
                    <a:bodyPr/>
                    <a:lstStyle/>
                    <a:p>
                      <a:r>
                        <a:rPr lang="en-US" sz="1050" dirty="0" smtClean="0"/>
                        <a:t>Preventive Services</a:t>
                      </a:r>
                      <a:endParaRPr lang="en-US" sz="1050" dirty="0"/>
                    </a:p>
                  </a:txBody>
                  <a:tcPr/>
                </a:tc>
                <a:tc>
                  <a:txBody>
                    <a:bodyPr/>
                    <a:lstStyle/>
                    <a:p>
                      <a:r>
                        <a:rPr lang="en-US" sz="1050" dirty="0" smtClean="0"/>
                        <a:t>$0 Visit Fee</a:t>
                      </a:r>
                      <a:endParaRPr lang="en-US" sz="1050" dirty="0"/>
                    </a:p>
                  </a:txBody>
                  <a:tcPr/>
                </a:tc>
                <a:tc>
                  <a:txBody>
                    <a:bodyPr/>
                    <a:lstStyle/>
                    <a:p>
                      <a:r>
                        <a:rPr lang="en-US" sz="1050" dirty="0" smtClean="0"/>
                        <a:t>$0 Visit Fee</a:t>
                      </a:r>
                      <a:endParaRPr lang="en-US" sz="1050" dirty="0"/>
                    </a:p>
                  </a:txBody>
                  <a:tcPr/>
                </a:tc>
              </a:tr>
              <a:tr h="268895">
                <a:tc>
                  <a:txBody>
                    <a:bodyPr/>
                    <a:lstStyle/>
                    <a:p>
                      <a:r>
                        <a:rPr lang="en-US" sz="1050" dirty="0" smtClean="0"/>
                        <a:t>Primary Care Physician, Pediatric, OB/GYN</a:t>
                      </a:r>
                      <a:r>
                        <a:rPr lang="en-US" sz="1050" baseline="30000" dirty="0" smtClean="0"/>
                        <a:t>1</a:t>
                      </a:r>
                      <a:endParaRPr lang="en-US" sz="1050" dirty="0"/>
                    </a:p>
                  </a:txBody>
                  <a:tcPr/>
                </a:tc>
                <a:tc>
                  <a:txBody>
                    <a:bodyPr/>
                    <a:lstStyle/>
                    <a:p>
                      <a:r>
                        <a:rPr lang="en-US" sz="1050" dirty="0" smtClean="0"/>
                        <a:t>3 Per Year - $20 Visi</a:t>
                      </a:r>
                      <a:r>
                        <a:rPr lang="en-US" sz="1050" baseline="0" dirty="0" smtClean="0"/>
                        <a:t>t Fee</a:t>
                      </a:r>
                      <a:endParaRPr lang="en-US" sz="1050" dirty="0"/>
                    </a:p>
                  </a:txBody>
                  <a:tcPr/>
                </a:tc>
                <a:tc>
                  <a:txBody>
                    <a:bodyPr/>
                    <a:lstStyle/>
                    <a:p>
                      <a:r>
                        <a:rPr lang="en-US" sz="1050" dirty="0" smtClean="0"/>
                        <a:t>5 Per Year - $20 Visit Fee</a:t>
                      </a:r>
                      <a:endParaRPr lang="en-US" sz="1050" dirty="0"/>
                    </a:p>
                  </a:txBody>
                  <a:tcPr/>
                </a:tc>
              </a:tr>
              <a:tr h="255678">
                <a:tc>
                  <a:txBody>
                    <a:bodyPr/>
                    <a:lstStyle/>
                    <a:p>
                      <a:r>
                        <a:rPr lang="en-US" sz="1050" dirty="0" smtClean="0"/>
                        <a:t>Urgent Care Facility</a:t>
                      </a:r>
                      <a:endParaRPr lang="en-US" sz="1050" dirty="0"/>
                    </a:p>
                  </a:txBody>
                  <a:tcPr/>
                </a:tc>
                <a:tc>
                  <a:txBody>
                    <a:bodyPr/>
                    <a:lstStyle/>
                    <a:p>
                      <a:r>
                        <a:rPr lang="en-US" sz="1050" dirty="0" smtClean="0"/>
                        <a:t>1 Per Year -$20</a:t>
                      </a:r>
                      <a:endParaRPr lang="en-US" sz="1050" dirty="0"/>
                    </a:p>
                  </a:txBody>
                  <a:tcPr/>
                </a:tc>
                <a:tc>
                  <a:txBody>
                    <a:bodyPr/>
                    <a:lstStyle/>
                    <a:p>
                      <a:r>
                        <a:rPr lang="en-US" sz="1050" dirty="0" smtClean="0"/>
                        <a:t>2 Per Year - $20</a:t>
                      </a:r>
                      <a:endParaRPr lang="en-US" sz="1050" dirty="0"/>
                    </a:p>
                  </a:txBody>
                  <a:tcPr/>
                </a:tc>
              </a:tr>
              <a:tr h="418383">
                <a:tc>
                  <a:txBody>
                    <a:bodyPr/>
                    <a:lstStyle/>
                    <a:p>
                      <a:r>
                        <a:rPr lang="en-US" sz="1050" dirty="0" smtClean="0"/>
                        <a:t>X-Rays</a:t>
                      </a:r>
                      <a:endParaRPr lang="en-US" sz="1050" dirty="0"/>
                    </a:p>
                  </a:txBody>
                  <a:tcPr/>
                </a:tc>
                <a:tc>
                  <a:txBody>
                    <a:bodyPr/>
                    <a:lstStyle/>
                    <a:p>
                      <a:r>
                        <a:rPr lang="en-US" sz="1050" dirty="0" smtClean="0"/>
                        <a:t>PCP/Urgent Care</a:t>
                      </a:r>
                      <a:endParaRPr 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PCP/Urgent Care</a:t>
                      </a:r>
                    </a:p>
                    <a:p>
                      <a:endParaRPr lang="en-US" sz="1050" dirty="0"/>
                    </a:p>
                  </a:txBody>
                  <a:tcPr/>
                </a:tc>
              </a:tr>
              <a:tr h="418383">
                <a:tc>
                  <a:txBody>
                    <a:bodyPr/>
                    <a:lstStyle/>
                    <a:p>
                      <a:r>
                        <a:rPr lang="en-US" sz="1050" dirty="0" smtClean="0"/>
                        <a:t>Labs/Diagnostic</a:t>
                      </a:r>
                      <a:endParaRPr 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PCP/Urgent Care</a:t>
                      </a:r>
                    </a:p>
                    <a:p>
                      <a:endParaRPr 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PCP/Urgent Care</a:t>
                      </a:r>
                    </a:p>
                    <a:p>
                      <a:endParaRPr lang="en-US" sz="1050" dirty="0"/>
                    </a:p>
                  </a:txBody>
                  <a:tcPr/>
                </a:tc>
              </a:tr>
              <a:tr h="255678">
                <a:tc>
                  <a:txBody>
                    <a:bodyPr/>
                    <a:lstStyle/>
                    <a:p>
                      <a:r>
                        <a:rPr lang="en-US" sz="1050" dirty="0" smtClean="0"/>
                        <a:t>Specialists</a:t>
                      </a:r>
                      <a:endParaRPr lang="en-US" sz="1050" dirty="0"/>
                    </a:p>
                  </a:txBody>
                  <a:tcPr/>
                </a:tc>
                <a:tc>
                  <a:txBody>
                    <a:bodyPr/>
                    <a:lstStyle/>
                    <a:p>
                      <a:r>
                        <a:rPr lang="en-US" sz="1050" dirty="0" smtClean="0"/>
                        <a:t>Not Eligible</a:t>
                      </a:r>
                      <a:endParaRPr lang="en-US" sz="1050" dirty="0"/>
                    </a:p>
                  </a:txBody>
                  <a:tcPr/>
                </a:tc>
                <a:tc>
                  <a:txBody>
                    <a:bodyPr/>
                    <a:lstStyle/>
                    <a:p>
                      <a:r>
                        <a:rPr lang="en-US" sz="1050" dirty="0" smtClean="0"/>
                        <a:t>$75 Visit</a:t>
                      </a:r>
                      <a:r>
                        <a:rPr lang="en-US" sz="1050" baseline="0" dirty="0" smtClean="0"/>
                        <a:t> Fee</a:t>
                      </a:r>
                      <a:r>
                        <a:rPr lang="en-US" sz="1050" baseline="30000" dirty="0" smtClean="0"/>
                        <a:t>2</a:t>
                      </a:r>
                      <a:endParaRPr lang="en-US" sz="1050" dirty="0"/>
                    </a:p>
                  </a:txBody>
                  <a:tcPr/>
                </a:tc>
              </a:tr>
              <a:tr h="255678">
                <a:tc>
                  <a:txBody>
                    <a:bodyPr/>
                    <a:lstStyle/>
                    <a:p>
                      <a:r>
                        <a:rPr lang="en-US" sz="1050" dirty="0" smtClean="0"/>
                        <a:t>Telemedicine</a:t>
                      </a:r>
                      <a:r>
                        <a:rPr lang="en-US" sz="1050" baseline="30000" dirty="0" smtClean="0"/>
                        <a:t>3</a:t>
                      </a:r>
                      <a:endParaRPr lang="en-US" sz="1050" dirty="0"/>
                    </a:p>
                  </a:txBody>
                  <a:tcPr/>
                </a:tc>
                <a:tc>
                  <a:txBody>
                    <a:bodyPr/>
                    <a:lstStyle/>
                    <a:p>
                      <a:r>
                        <a:rPr lang="en-US" sz="1050" dirty="0" smtClean="0"/>
                        <a:t>$0 consult Fee</a:t>
                      </a:r>
                      <a:endParaRPr lang="en-US" sz="1050" dirty="0"/>
                    </a:p>
                  </a:txBody>
                  <a:tcPr/>
                </a:tc>
                <a:tc>
                  <a:txBody>
                    <a:bodyPr/>
                    <a:lstStyle/>
                    <a:p>
                      <a:r>
                        <a:rPr lang="en-US" sz="1050" dirty="0" smtClean="0"/>
                        <a:t>$0 Consult Fee</a:t>
                      </a:r>
                      <a:endParaRPr lang="en-US" sz="1050" dirty="0"/>
                    </a:p>
                  </a:txBody>
                  <a:tcPr/>
                </a:tc>
              </a:tr>
              <a:tr h="255678">
                <a:tc>
                  <a:txBody>
                    <a:bodyPr/>
                    <a:lstStyle/>
                    <a:p>
                      <a:r>
                        <a:rPr lang="en-US" sz="1050" dirty="0" smtClean="0"/>
                        <a:t>Emergency Room</a:t>
                      </a:r>
                      <a:endParaRPr lang="en-US" sz="1050" dirty="0"/>
                    </a:p>
                  </a:txBody>
                  <a:tcPr/>
                </a:tc>
                <a:tc>
                  <a:txBody>
                    <a:bodyPr/>
                    <a:lstStyle/>
                    <a:p>
                      <a:r>
                        <a:rPr lang="en-US" sz="1050" dirty="0" smtClean="0"/>
                        <a:t>$500 Visit Fee</a:t>
                      </a:r>
                      <a:endParaRPr lang="en-US" sz="1050" dirty="0"/>
                    </a:p>
                  </a:txBody>
                  <a:tcPr/>
                </a:tc>
                <a:tc>
                  <a:txBody>
                    <a:bodyPr/>
                    <a:lstStyle/>
                    <a:p>
                      <a:r>
                        <a:rPr lang="en-US" sz="1050" dirty="0" smtClean="0"/>
                        <a:t>$300 Visit Fee</a:t>
                      </a:r>
                      <a:endParaRPr lang="en-US" sz="1050" dirty="0"/>
                    </a:p>
                  </a:txBody>
                  <a:tcPr/>
                </a:tc>
              </a:tr>
              <a:tr h="255678">
                <a:tc>
                  <a:txBody>
                    <a:bodyPr/>
                    <a:lstStyle/>
                    <a:p>
                      <a:r>
                        <a:rPr lang="en-US" sz="1050" dirty="0" smtClean="0"/>
                        <a:t>Maternity </a:t>
                      </a:r>
                      <a:endParaRPr lang="en-US" sz="1050" dirty="0"/>
                    </a:p>
                  </a:txBody>
                  <a:tcPr/>
                </a:tc>
                <a:tc>
                  <a:txBody>
                    <a:bodyPr/>
                    <a:lstStyle/>
                    <a:p>
                      <a:r>
                        <a:rPr lang="en-US" sz="1050" dirty="0" smtClean="0"/>
                        <a:t>Not</a:t>
                      </a:r>
                      <a:r>
                        <a:rPr lang="en-US" sz="1050" baseline="0" dirty="0" smtClean="0"/>
                        <a:t> Eligible</a:t>
                      </a:r>
                      <a:endParaRPr lang="en-US" sz="1050" dirty="0"/>
                    </a:p>
                  </a:txBody>
                  <a:tcPr/>
                </a:tc>
                <a:tc>
                  <a:txBody>
                    <a:bodyPr/>
                    <a:lstStyle/>
                    <a:p>
                      <a:r>
                        <a:rPr lang="en-US" sz="1050" dirty="0" smtClean="0"/>
                        <a:t>$5,000</a:t>
                      </a:r>
                      <a:r>
                        <a:rPr lang="en-US" sz="1050" baseline="30000" dirty="0" smtClean="0"/>
                        <a:t>3</a:t>
                      </a:r>
                      <a:r>
                        <a:rPr lang="en-US" sz="1050" dirty="0" smtClean="0"/>
                        <a:t> Maximum</a:t>
                      </a:r>
                      <a:r>
                        <a:rPr lang="en-US" sz="1050" baseline="0" dirty="0" smtClean="0"/>
                        <a:t> Sharing</a:t>
                      </a:r>
                      <a:endParaRPr lang="en-US" sz="1050" dirty="0"/>
                    </a:p>
                  </a:txBody>
                  <a:tcPr/>
                </a:tc>
              </a:tr>
              <a:tr h="255678">
                <a:tc>
                  <a:txBody>
                    <a:bodyPr/>
                    <a:lstStyle/>
                    <a:p>
                      <a:r>
                        <a:rPr lang="en-US" sz="1050" dirty="0" smtClean="0"/>
                        <a:t>In/Out Patient Surgery</a:t>
                      </a:r>
                      <a:endParaRPr lang="en-US" sz="1050" dirty="0"/>
                    </a:p>
                  </a:txBody>
                  <a:tcPr/>
                </a:tc>
                <a:tc>
                  <a:txBody>
                    <a:bodyPr/>
                    <a:lstStyle/>
                    <a:p>
                      <a:r>
                        <a:rPr lang="en-US" sz="1050" dirty="0" smtClean="0"/>
                        <a:t>Eligible</a:t>
                      </a:r>
                      <a:endParaRPr lang="en-US" sz="1050" dirty="0"/>
                    </a:p>
                  </a:txBody>
                  <a:tcPr/>
                </a:tc>
                <a:tc>
                  <a:txBody>
                    <a:bodyPr/>
                    <a:lstStyle/>
                    <a:p>
                      <a:r>
                        <a:rPr lang="en-US" sz="1050" dirty="0" smtClean="0"/>
                        <a:t>Eligible</a:t>
                      </a:r>
                      <a:endParaRPr lang="en-US" sz="1050" dirty="0"/>
                    </a:p>
                  </a:txBody>
                  <a:tcPr/>
                </a:tc>
              </a:tr>
              <a:tr h="255678">
                <a:tc>
                  <a:txBody>
                    <a:bodyPr/>
                    <a:lstStyle/>
                    <a:p>
                      <a:r>
                        <a:rPr lang="en-US" sz="1050" dirty="0" smtClean="0"/>
                        <a:t>Hospitalization</a:t>
                      </a:r>
                      <a:endParaRPr lang="en-US" sz="1050" dirty="0"/>
                    </a:p>
                  </a:txBody>
                  <a:tcPr/>
                </a:tc>
                <a:tc>
                  <a:txBody>
                    <a:bodyPr/>
                    <a:lstStyle/>
                    <a:p>
                      <a:r>
                        <a:rPr lang="en-US" sz="1050" dirty="0" smtClean="0"/>
                        <a:t>Eligible</a:t>
                      </a:r>
                      <a:endParaRPr lang="en-US" sz="1050" dirty="0"/>
                    </a:p>
                  </a:txBody>
                  <a:tcPr/>
                </a:tc>
                <a:tc>
                  <a:txBody>
                    <a:bodyPr/>
                    <a:lstStyle/>
                    <a:p>
                      <a:r>
                        <a:rPr lang="en-US" sz="1050" dirty="0" smtClean="0"/>
                        <a:t>Eligible</a:t>
                      </a:r>
                      <a:endParaRPr lang="en-US" sz="1050" dirty="0"/>
                    </a:p>
                  </a:txBody>
                  <a:tcPr/>
                </a:tc>
              </a:tr>
              <a:tr h="255678">
                <a:tc>
                  <a:txBody>
                    <a:bodyPr/>
                    <a:lstStyle/>
                    <a:p>
                      <a:r>
                        <a:rPr lang="en-US" sz="1050" dirty="0" smtClean="0"/>
                        <a:t>Maximum</a:t>
                      </a:r>
                      <a:r>
                        <a:rPr lang="en-US" sz="1050" baseline="0" dirty="0" smtClean="0"/>
                        <a:t> Limit Per Incident</a:t>
                      </a:r>
                      <a:endParaRPr lang="en-US" sz="1050" dirty="0"/>
                    </a:p>
                  </a:txBody>
                  <a:tcPr/>
                </a:tc>
                <a:tc>
                  <a:txBody>
                    <a:bodyPr/>
                    <a:lstStyle/>
                    <a:p>
                      <a:r>
                        <a:rPr lang="en-US" sz="1050" dirty="0" smtClean="0"/>
                        <a:t>$250,000</a:t>
                      </a:r>
                      <a:endParaRPr lang="en-US" sz="1050" dirty="0"/>
                    </a:p>
                  </a:txBody>
                  <a:tcPr/>
                </a:tc>
                <a:tc>
                  <a:txBody>
                    <a:bodyPr/>
                    <a:lstStyle/>
                    <a:p>
                      <a:r>
                        <a:rPr lang="en-US" sz="1050" dirty="0" smtClean="0"/>
                        <a:t>$500,000</a:t>
                      </a:r>
                      <a:endParaRPr lang="en-US" sz="1050" dirty="0"/>
                    </a:p>
                  </a:txBody>
                  <a:tcPr/>
                </a:tc>
              </a:tr>
              <a:tr h="255678">
                <a:tc>
                  <a:txBody>
                    <a:bodyPr/>
                    <a:lstStyle/>
                    <a:p>
                      <a:r>
                        <a:rPr lang="en-US" sz="1050" dirty="0" smtClean="0"/>
                        <a:t>Lifetime Sharing</a:t>
                      </a:r>
                      <a:r>
                        <a:rPr lang="en-US" sz="1050" baseline="0" dirty="0" smtClean="0"/>
                        <a:t> Maximum</a:t>
                      </a:r>
                      <a:endParaRPr lang="en-US" sz="1050" dirty="0"/>
                    </a:p>
                  </a:txBody>
                  <a:tcPr/>
                </a:tc>
                <a:tc>
                  <a:txBody>
                    <a:bodyPr/>
                    <a:lstStyle/>
                    <a:p>
                      <a:r>
                        <a:rPr lang="en-US" sz="1050" dirty="0" smtClean="0"/>
                        <a:t>$1,000,000</a:t>
                      </a:r>
                      <a:endParaRPr lang="en-US" sz="1050" dirty="0"/>
                    </a:p>
                  </a:txBody>
                  <a:tcPr/>
                </a:tc>
                <a:tc>
                  <a:txBody>
                    <a:bodyPr/>
                    <a:lstStyle/>
                    <a:p>
                      <a:r>
                        <a:rPr lang="en-US" sz="1050" dirty="0" smtClean="0"/>
                        <a:t>$1,000,000</a:t>
                      </a:r>
                      <a:endParaRPr lang="en-US" sz="1050" dirty="0"/>
                    </a:p>
                  </a:txBody>
                  <a:tcPr/>
                </a:tc>
              </a:tr>
              <a:tr h="418383">
                <a:tc>
                  <a:txBody>
                    <a:bodyPr/>
                    <a:lstStyle/>
                    <a:p>
                      <a:r>
                        <a:rPr lang="en-US" sz="1050" dirty="0" smtClean="0"/>
                        <a:t>End of Life Sharing</a:t>
                      </a:r>
                      <a:endParaRPr lang="en-US" sz="1050" dirty="0"/>
                    </a:p>
                  </a:txBody>
                  <a:tcPr/>
                </a:tc>
                <a:tc gridSpan="2">
                  <a:txBody>
                    <a:bodyPr/>
                    <a:lstStyle/>
                    <a:p>
                      <a:r>
                        <a:rPr lang="en-US" sz="1050" dirty="0" smtClean="0"/>
                        <a:t>Primary Member $6,000. If program</a:t>
                      </a:r>
                      <a:r>
                        <a:rPr lang="en-US" sz="1050" baseline="0" dirty="0" smtClean="0"/>
                        <a:t> includes Spouse and/or Dependents. </a:t>
                      </a:r>
                    </a:p>
                    <a:p>
                      <a:r>
                        <a:rPr lang="en-US" sz="1050" baseline="0" dirty="0" smtClean="0"/>
                        <a:t>Spouse $4,000 | Dependent $2,000</a:t>
                      </a:r>
                      <a:endParaRPr lang="en-US" sz="1050" dirty="0"/>
                    </a:p>
                  </a:txBody>
                  <a:tcPr/>
                </a:tc>
                <a:tc hMerge="1">
                  <a:txBody>
                    <a:bodyPr/>
                    <a:lstStyle/>
                    <a:p>
                      <a:endParaRPr lang="en-US" sz="1200" dirty="0"/>
                    </a:p>
                  </a:txBody>
                  <a:tcPr/>
                </a:tc>
              </a:tr>
            </a:tbl>
          </a:graphicData>
        </a:graphic>
      </p:graphicFrame>
      <p:sp>
        <p:nvSpPr>
          <p:cNvPr id="4" name="TextBox 3"/>
          <p:cNvSpPr txBox="1"/>
          <p:nvPr/>
        </p:nvSpPr>
        <p:spPr>
          <a:xfrm>
            <a:off x="990600" y="6324600"/>
            <a:ext cx="7285969" cy="415498"/>
          </a:xfrm>
          <a:prstGeom prst="rect">
            <a:avLst/>
          </a:prstGeom>
          <a:noFill/>
        </p:spPr>
        <p:txBody>
          <a:bodyPr wrap="none" rtlCol="0">
            <a:spAutoFit/>
          </a:bodyPr>
          <a:lstStyle/>
          <a:p>
            <a:r>
              <a:rPr lang="en-US" sz="1050" dirty="0" smtClean="0"/>
              <a:t>Eligible sharing services is subject to ISA.  See disclosure for full details of Sharing Services. </a:t>
            </a:r>
            <a:r>
              <a:rPr lang="en-US" sz="1050" baseline="30000" dirty="0" smtClean="0"/>
              <a:t>1</a:t>
            </a:r>
            <a:r>
              <a:rPr lang="en-US" sz="1050" dirty="0" smtClean="0"/>
              <a:t>OB/GYN for well woman visits only.</a:t>
            </a:r>
          </a:p>
          <a:p>
            <a:r>
              <a:rPr lang="en-US" sz="1050" dirty="0" smtClean="0"/>
              <a:t> </a:t>
            </a:r>
            <a:r>
              <a:rPr lang="en-US" sz="1050" baseline="30000" dirty="0" smtClean="0"/>
              <a:t>2</a:t>
            </a:r>
            <a:r>
              <a:rPr lang="en-US" sz="1050" dirty="0" smtClean="0"/>
              <a:t>$75 until ISA is met, then 100% sharing.  </a:t>
            </a:r>
            <a:r>
              <a:rPr lang="en-US" sz="1050" baseline="30000" dirty="0" smtClean="0"/>
              <a:t>3</a:t>
            </a:r>
            <a:r>
              <a:rPr lang="en-US" sz="1050" dirty="0" smtClean="0"/>
              <a:t>Natural Delivery, see Maternity.</a:t>
            </a:r>
            <a:endParaRPr lang="en-US" sz="1050" dirty="0"/>
          </a:p>
        </p:txBody>
      </p:sp>
    </p:spTree>
    <p:extLst>
      <p:ext uri="{BB962C8B-B14F-4D97-AF65-F5344CB8AC3E}">
        <p14:creationId xmlns:p14="http://schemas.microsoft.com/office/powerpoint/2010/main" val="2216309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2057400" cy="1569660"/>
          </a:xfrm>
          <a:prstGeom prst="rect">
            <a:avLst/>
          </a:prstGeom>
          <a:solidFill>
            <a:srgbClr val="009999"/>
          </a:solidFill>
          <a:ln>
            <a:noFill/>
          </a:ln>
        </p:spPr>
        <p:txBody>
          <a:bodyPr wrap="square" rtlCol="0">
            <a:spAutoFit/>
          </a:bodyPr>
          <a:lstStyle/>
          <a:p>
            <a:pPr algn="ctr"/>
            <a:r>
              <a:rPr lang="en-US" sz="2400" dirty="0" smtClean="0"/>
              <a:t>100 %</a:t>
            </a:r>
          </a:p>
          <a:p>
            <a:pPr algn="ctr"/>
            <a:r>
              <a:rPr lang="en-US" sz="2400" dirty="0" smtClean="0"/>
              <a:t>Preventative Services </a:t>
            </a:r>
          </a:p>
          <a:p>
            <a:pPr algn="ctr"/>
            <a:r>
              <a:rPr lang="en-US" sz="2400" dirty="0" smtClean="0"/>
              <a:t>USPSTF</a:t>
            </a:r>
          </a:p>
        </p:txBody>
      </p:sp>
      <p:sp>
        <p:nvSpPr>
          <p:cNvPr id="6" name="TextBox 5"/>
          <p:cNvSpPr txBox="1"/>
          <p:nvPr/>
        </p:nvSpPr>
        <p:spPr>
          <a:xfrm>
            <a:off x="2286000" y="152400"/>
            <a:ext cx="6781800" cy="1754326"/>
          </a:xfrm>
          <a:prstGeom prst="rect">
            <a:avLst/>
          </a:prstGeom>
          <a:solidFill>
            <a:schemeClr val="bg1"/>
          </a:solidFill>
        </p:spPr>
        <p:txBody>
          <a:bodyPr wrap="square" rtlCol="0">
            <a:spAutoFit/>
          </a:bodyPr>
          <a:lstStyle/>
          <a:p>
            <a:r>
              <a:rPr lang="en-US" sz="1200" b="1" dirty="0" smtClean="0"/>
              <a:t>Evidence based </a:t>
            </a:r>
            <a:r>
              <a:rPr lang="en-US" sz="1200" dirty="0" smtClean="0"/>
              <a:t>items or services rated A or B in the united States Preventative Services</a:t>
            </a:r>
          </a:p>
          <a:p>
            <a:r>
              <a:rPr lang="en-US" sz="1200" dirty="0" smtClean="0"/>
              <a:t>Task Force recommendations.</a:t>
            </a:r>
          </a:p>
          <a:p>
            <a:endParaRPr lang="en-US" sz="1200" dirty="0"/>
          </a:p>
          <a:p>
            <a:r>
              <a:rPr lang="en-US" sz="1200" b="1" dirty="0" smtClean="0"/>
              <a:t>Recommendations</a:t>
            </a:r>
            <a:r>
              <a:rPr lang="en-US" sz="1200" dirty="0" smtClean="0"/>
              <a:t> of the Advisory Committee on Immunization Practices adopted by </a:t>
            </a:r>
          </a:p>
          <a:p>
            <a:r>
              <a:rPr lang="en-US" sz="1200" dirty="0" smtClean="0"/>
              <a:t>The director of the Centers for Disease Control and Prevention;</a:t>
            </a:r>
          </a:p>
          <a:p>
            <a:endParaRPr lang="en-US" sz="1200" dirty="0"/>
          </a:p>
          <a:p>
            <a:r>
              <a:rPr lang="en-US" sz="1200" b="1" dirty="0" smtClean="0"/>
              <a:t>Comprehensive</a:t>
            </a:r>
            <a:r>
              <a:rPr lang="en-US" sz="1200" dirty="0" smtClean="0"/>
              <a:t> guidelines for infants, children, and adolescents supported by the </a:t>
            </a:r>
          </a:p>
          <a:p>
            <a:r>
              <a:rPr lang="en-US" sz="1200" dirty="0" smtClean="0"/>
              <a:t>Health</a:t>
            </a:r>
            <a:r>
              <a:rPr lang="en-US" sz="1200" dirty="0"/>
              <a:t> </a:t>
            </a:r>
            <a:r>
              <a:rPr lang="en-US" sz="1200" dirty="0" smtClean="0"/>
              <a:t>Resources and Services Administration (HRSA); and Comprehensive </a:t>
            </a:r>
          </a:p>
          <a:p>
            <a:r>
              <a:rPr lang="en-US" sz="1200" dirty="0" smtClean="0"/>
              <a:t>guidelines for women supported by the Health Resources and Services Administration (HRSA)</a:t>
            </a:r>
            <a:endParaRPr lang="en-US" sz="1200" dirty="0"/>
          </a:p>
        </p:txBody>
      </p:sp>
      <p:cxnSp>
        <p:nvCxnSpPr>
          <p:cNvPr id="8" name="Straight Connector 7"/>
          <p:cNvCxnSpPr/>
          <p:nvPr/>
        </p:nvCxnSpPr>
        <p:spPr>
          <a:xfrm>
            <a:off x="394769" y="1916251"/>
            <a:ext cx="81534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0975" y="3000375"/>
            <a:ext cx="2143125" cy="3693319"/>
          </a:xfrm>
          <a:prstGeom prst="rect">
            <a:avLst/>
          </a:prstGeom>
          <a:noFill/>
          <a:ln>
            <a:solidFill>
              <a:srgbClr val="009999"/>
            </a:solidFill>
          </a:ln>
        </p:spPr>
        <p:txBody>
          <a:bodyPr wrap="square" rtlCol="0">
            <a:spAutoFit/>
          </a:bodyPr>
          <a:lstStyle/>
          <a:p>
            <a:r>
              <a:rPr lang="en-US" sz="1400" b="1" dirty="0" smtClean="0"/>
              <a:t>CHILDREN</a:t>
            </a:r>
          </a:p>
          <a:p>
            <a:pPr marL="285750" indent="-285750">
              <a:buSzPct val="100000"/>
              <a:buFont typeface="Arial" panose="020B0604020202020204" pitchFamily="34" charset="0"/>
              <a:buChar char="•"/>
            </a:pPr>
            <a:r>
              <a:rPr lang="en-US" sz="1000" dirty="0" smtClean="0"/>
              <a:t>Alcohol and Drug Use Assessment</a:t>
            </a:r>
          </a:p>
          <a:p>
            <a:pPr marL="285750" indent="-285750">
              <a:buSzPct val="100000"/>
              <a:buFont typeface="Arial" panose="020B0604020202020204" pitchFamily="34" charset="0"/>
              <a:buChar char="•"/>
            </a:pPr>
            <a:r>
              <a:rPr lang="en-US" sz="1000" dirty="0" smtClean="0"/>
              <a:t>Autism Screening</a:t>
            </a:r>
          </a:p>
          <a:p>
            <a:pPr marL="285750" indent="-285750">
              <a:buSzPct val="100000"/>
              <a:buFont typeface="Arial" panose="020B0604020202020204" pitchFamily="34" charset="0"/>
              <a:buChar char="•"/>
            </a:pPr>
            <a:r>
              <a:rPr lang="en-US" sz="1000" dirty="0" smtClean="0"/>
              <a:t>Behavior Assessment</a:t>
            </a:r>
          </a:p>
          <a:p>
            <a:pPr marL="285750" indent="-285750">
              <a:buSzPct val="100000"/>
              <a:buFont typeface="Arial" panose="020B0604020202020204" pitchFamily="34" charset="0"/>
              <a:buChar char="•"/>
            </a:pPr>
            <a:r>
              <a:rPr lang="en-US" sz="1000" dirty="0" smtClean="0"/>
              <a:t>Blood Pressure Screening</a:t>
            </a:r>
          </a:p>
          <a:p>
            <a:pPr marL="285750" indent="-285750">
              <a:buSzPct val="100000"/>
              <a:buFont typeface="Arial" panose="020B0604020202020204" pitchFamily="34" charset="0"/>
              <a:buChar char="•"/>
            </a:pPr>
            <a:r>
              <a:rPr lang="en-US" sz="1000" dirty="0" smtClean="0"/>
              <a:t>Cervical Dysplasia Screening</a:t>
            </a:r>
          </a:p>
          <a:p>
            <a:pPr marL="285750" indent="-285750">
              <a:buSzPct val="100000"/>
              <a:buFont typeface="Arial" panose="020B0604020202020204" pitchFamily="34" charset="0"/>
              <a:buChar char="•"/>
            </a:pPr>
            <a:r>
              <a:rPr lang="en-US" sz="1000" dirty="0" smtClean="0"/>
              <a:t>Congenital Hypothyroidism Screening</a:t>
            </a:r>
          </a:p>
          <a:p>
            <a:pPr marL="285750" indent="-285750">
              <a:buSzPct val="100000"/>
              <a:buFont typeface="Arial" panose="020B0604020202020204" pitchFamily="34" charset="0"/>
              <a:buChar char="•"/>
            </a:pPr>
            <a:r>
              <a:rPr lang="en-US" sz="1000" dirty="0" smtClean="0"/>
              <a:t>Depression Screening </a:t>
            </a:r>
          </a:p>
          <a:p>
            <a:pPr marL="285750" indent="-285750">
              <a:buSzPct val="100000"/>
              <a:buFont typeface="Arial" panose="020B0604020202020204" pitchFamily="34" charset="0"/>
              <a:buChar char="•"/>
            </a:pPr>
            <a:r>
              <a:rPr lang="en-US" sz="1000" dirty="0" smtClean="0"/>
              <a:t>Height, Weight, Body Mass Index Measurements</a:t>
            </a:r>
          </a:p>
          <a:p>
            <a:pPr marL="285750" indent="-285750">
              <a:buSzPct val="100000"/>
              <a:buFont typeface="Arial" panose="020B0604020202020204" pitchFamily="34" charset="0"/>
              <a:buChar char="•"/>
            </a:pPr>
            <a:r>
              <a:rPr lang="en-US" sz="1000" dirty="0" smtClean="0"/>
              <a:t>Hematocrit/Hemoglobin </a:t>
            </a:r>
            <a:r>
              <a:rPr lang="en-US" sz="1000" dirty="0"/>
              <a:t>Screening </a:t>
            </a:r>
          </a:p>
          <a:p>
            <a:pPr marL="285750" indent="-285750">
              <a:buSzPct val="100000"/>
              <a:buFont typeface="Arial" panose="020B0604020202020204" pitchFamily="34" charset="0"/>
              <a:buChar char="•"/>
            </a:pPr>
            <a:r>
              <a:rPr lang="en-US" sz="1000" dirty="0" err="1"/>
              <a:t>Hemoglobinopathies</a:t>
            </a:r>
            <a:r>
              <a:rPr lang="en-US" sz="1000" dirty="0"/>
              <a:t>/ Sickle Cell Screening</a:t>
            </a:r>
          </a:p>
          <a:p>
            <a:pPr marL="285750" indent="-285750">
              <a:buSzPct val="100000"/>
              <a:buFont typeface="Arial" panose="020B0604020202020204" pitchFamily="34" charset="0"/>
              <a:buChar char="•"/>
            </a:pPr>
            <a:r>
              <a:rPr lang="en-US" sz="1000" dirty="0"/>
              <a:t>HIV Screening</a:t>
            </a:r>
          </a:p>
          <a:p>
            <a:pPr marL="285750" indent="-285750">
              <a:buSzPct val="100000"/>
              <a:buFont typeface="Arial" panose="020B0604020202020204" pitchFamily="34" charset="0"/>
              <a:buChar char="•"/>
            </a:pPr>
            <a:r>
              <a:rPr lang="en-US" sz="1000" dirty="0"/>
              <a:t>Lead Screening</a:t>
            </a:r>
          </a:p>
          <a:p>
            <a:pPr marL="285750" indent="-285750">
              <a:buSzPct val="100000"/>
              <a:buFont typeface="Arial" panose="020B0604020202020204" pitchFamily="34" charset="0"/>
              <a:buChar char="•"/>
            </a:pPr>
            <a:r>
              <a:rPr lang="en-US" sz="1000" dirty="0"/>
              <a:t>Obesity Screening/ Counseling</a:t>
            </a:r>
          </a:p>
          <a:p>
            <a:pPr marL="285750" indent="-285750">
              <a:buSzPct val="100000"/>
              <a:buFont typeface="Arial" panose="020B0604020202020204" pitchFamily="34" charset="0"/>
              <a:buChar char="•"/>
            </a:pPr>
            <a:r>
              <a:rPr lang="en-US" sz="1000" dirty="0"/>
              <a:t>Phenylketonuria Screening</a:t>
            </a:r>
          </a:p>
          <a:p>
            <a:pPr marL="285750" indent="-285750">
              <a:buSzPct val="100000"/>
              <a:buFont typeface="Arial" panose="020B0604020202020204" pitchFamily="34" charset="0"/>
              <a:buChar char="•"/>
            </a:pPr>
            <a:r>
              <a:rPr lang="en-US" sz="1000" dirty="0"/>
              <a:t>STI Counseling/Screening</a:t>
            </a:r>
          </a:p>
          <a:p>
            <a:pPr marL="285750" indent="-285750">
              <a:buSzPct val="100000"/>
              <a:buFont typeface="Arial" panose="020B0604020202020204" pitchFamily="34" charset="0"/>
              <a:buChar char="•"/>
            </a:pPr>
            <a:r>
              <a:rPr lang="en-US" sz="1000" dirty="0"/>
              <a:t>Tuberculin Testing</a:t>
            </a:r>
          </a:p>
          <a:p>
            <a:pPr>
              <a:buSzPct val="100000"/>
            </a:pPr>
            <a:endParaRPr lang="en-US" sz="1000" dirty="0" smtClean="0"/>
          </a:p>
        </p:txBody>
      </p:sp>
      <p:sp>
        <p:nvSpPr>
          <p:cNvPr id="11" name="TextBox 10"/>
          <p:cNvSpPr txBox="1"/>
          <p:nvPr/>
        </p:nvSpPr>
        <p:spPr>
          <a:xfrm>
            <a:off x="2553869" y="3000375"/>
            <a:ext cx="1914307" cy="3754874"/>
          </a:xfrm>
          <a:prstGeom prst="rect">
            <a:avLst/>
          </a:prstGeom>
          <a:noFill/>
          <a:ln>
            <a:solidFill>
              <a:srgbClr val="009999"/>
            </a:solidFill>
          </a:ln>
        </p:spPr>
        <p:txBody>
          <a:bodyPr wrap="none" rtlCol="0">
            <a:spAutoFit/>
          </a:bodyPr>
          <a:lstStyle/>
          <a:p>
            <a:r>
              <a:rPr lang="en-US" sz="1400" b="1" dirty="0" smtClean="0"/>
              <a:t>Immunizations </a:t>
            </a:r>
          </a:p>
          <a:p>
            <a:r>
              <a:rPr lang="en-US" sz="1400" b="1" dirty="0" smtClean="0"/>
              <a:t>And Injections</a:t>
            </a:r>
          </a:p>
          <a:p>
            <a:pPr marL="285750" indent="-285750">
              <a:buFont typeface="Arial" panose="020B0604020202020204" pitchFamily="34" charset="0"/>
              <a:buChar char="•"/>
            </a:pPr>
            <a:r>
              <a:rPr lang="en-US" sz="1050" dirty="0" err="1" smtClean="0"/>
              <a:t>DtaP</a:t>
            </a:r>
            <a:endParaRPr lang="en-US" sz="1050" dirty="0" smtClean="0"/>
          </a:p>
          <a:p>
            <a:pPr marL="285750" indent="-285750">
              <a:buFont typeface="Arial" panose="020B0604020202020204" pitchFamily="34" charset="0"/>
              <a:buChar char="•"/>
            </a:pPr>
            <a:r>
              <a:rPr lang="en-US" sz="1050" dirty="0" err="1" smtClean="0"/>
              <a:t>Hemophilus</a:t>
            </a:r>
            <a:endParaRPr lang="en-US" sz="1050" dirty="0" smtClean="0"/>
          </a:p>
          <a:p>
            <a:pPr marL="285750" indent="-285750">
              <a:buFont typeface="Arial" panose="020B0604020202020204" pitchFamily="34" charset="0"/>
              <a:buChar char="•"/>
            </a:pPr>
            <a:r>
              <a:rPr lang="en-US" sz="1050" dirty="0" smtClean="0"/>
              <a:t>Hepatitis A, B</a:t>
            </a:r>
          </a:p>
          <a:p>
            <a:pPr marL="285750" indent="-285750">
              <a:buFont typeface="Arial" panose="020B0604020202020204" pitchFamily="34" charset="0"/>
              <a:buChar char="•"/>
            </a:pPr>
            <a:r>
              <a:rPr lang="en-US" sz="1050" dirty="0" smtClean="0"/>
              <a:t>Herpes Zoster</a:t>
            </a:r>
          </a:p>
          <a:p>
            <a:pPr marL="285750" indent="-285750">
              <a:buFont typeface="Arial" panose="020B0604020202020204" pitchFamily="34" charset="0"/>
              <a:buChar char="•"/>
            </a:pPr>
            <a:r>
              <a:rPr lang="en-US" sz="1050" dirty="0" smtClean="0"/>
              <a:t>Human Papillomavirus</a:t>
            </a:r>
          </a:p>
          <a:p>
            <a:pPr marL="285750" indent="-285750">
              <a:buFont typeface="Arial" panose="020B0604020202020204" pitchFamily="34" charset="0"/>
              <a:buChar char="•"/>
            </a:pPr>
            <a:r>
              <a:rPr lang="en-US" sz="1050" dirty="0" smtClean="0"/>
              <a:t>Inactivated Poliovirus</a:t>
            </a:r>
          </a:p>
          <a:p>
            <a:pPr marL="285750" indent="-285750">
              <a:buFont typeface="Arial" panose="020B0604020202020204" pitchFamily="34" charset="0"/>
              <a:buChar char="•"/>
            </a:pPr>
            <a:r>
              <a:rPr lang="en-US" sz="1050" dirty="0" smtClean="0"/>
              <a:t>Influenza</a:t>
            </a:r>
          </a:p>
          <a:p>
            <a:pPr marL="285750" indent="-285750">
              <a:buFont typeface="Arial" panose="020B0604020202020204" pitchFamily="34" charset="0"/>
              <a:buChar char="•"/>
            </a:pPr>
            <a:r>
              <a:rPr lang="en-US" sz="1050" dirty="0" smtClean="0"/>
              <a:t>Influenza Type B</a:t>
            </a:r>
          </a:p>
          <a:p>
            <a:pPr marL="285750" indent="-285750">
              <a:buFont typeface="Arial" panose="020B0604020202020204" pitchFamily="34" charset="0"/>
              <a:buChar char="•"/>
            </a:pPr>
            <a:r>
              <a:rPr lang="en-US" sz="1050" dirty="0" smtClean="0"/>
              <a:t>Measles, Mumps, Rubella</a:t>
            </a:r>
          </a:p>
          <a:p>
            <a:pPr marL="285750" indent="-285750">
              <a:buFont typeface="Arial" panose="020B0604020202020204" pitchFamily="34" charset="0"/>
              <a:buChar char="•"/>
            </a:pPr>
            <a:r>
              <a:rPr lang="en-US" sz="1050" dirty="0" smtClean="0"/>
              <a:t>Meningococcal</a:t>
            </a:r>
          </a:p>
          <a:p>
            <a:pPr marL="285750" indent="-285750">
              <a:buFont typeface="Arial" panose="020B0604020202020204" pitchFamily="34" charset="0"/>
              <a:buChar char="•"/>
            </a:pPr>
            <a:r>
              <a:rPr lang="en-US" sz="1050" dirty="0" smtClean="0"/>
              <a:t>Pneumococcal</a:t>
            </a:r>
          </a:p>
          <a:p>
            <a:pPr marL="285750" indent="-285750">
              <a:buFont typeface="Arial" panose="020B0604020202020204" pitchFamily="34" charset="0"/>
              <a:buChar char="•"/>
            </a:pPr>
            <a:r>
              <a:rPr lang="en-US" sz="1050" dirty="0" smtClean="0"/>
              <a:t>Rotavirus</a:t>
            </a:r>
          </a:p>
          <a:p>
            <a:pPr marL="285750" indent="-285750">
              <a:buFont typeface="Arial" panose="020B0604020202020204" pitchFamily="34" charset="0"/>
              <a:buChar char="•"/>
            </a:pPr>
            <a:r>
              <a:rPr lang="en-US" sz="1050" dirty="0" smtClean="0"/>
              <a:t>Tetanus</a:t>
            </a:r>
          </a:p>
          <a:p>
            <a:pPr marL="285750" indent="-285750">
              <a:buFont typeface="Arial" panose="020B0604020202020204" pitchFamily="34" charset="0"/>
              <a:buChar char="•"/>
            </a:pPr>
            <a:r>
              <a:rPr lang="en-US" sz="1050" dirty="0" smtClean="0"/>
              <a:t>Varicella</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endParaRPr lang="en-US" sz="1050" dirty="0" smtClean="0"/>
          </a:p>
          <a:p>
            <a:endParaRPr lang="en-US" sz="1050" dirty="0" smtClean="0"/>
          </a:p>
          <a:p>
            <a:endParaRPr lang="en-US" sz="1050" dirty="0"/>
          </a:p>
          <a:p>
            <a:endParaRPr lang="en-US" sz="1050" dirty="0"/>
          </a:p>
          <a:p>
            <a:endParaRPr lang="en-US" sz="1050" dirty="0" smtClean="0"/>
          </a:p>
        </p:txBody>
      </p:sp>
      <p:sp>
        <p:nvSpPr>
          <p:cNvPr id="12" name="TextBox 11"/>
          <p:cNvSpPr txBox="1"/>
          <p:nvPr/>
        </p:nvSpPr>
        <p:spPr>
          <a:xfrm>
            <a:off x="4724400" y="3000374"/>
            <a:ext cx="1752600" cy="3693319"/>
          </a:xfrm>
          <a:prstGeom prst="rect">
            <a:avLst/>
          </a:prstGeom>
          <a:noFill/>
          <a:ln>
            <a:solidFill>
              <a:srgbClr val="009999"/>
            </a:solidFill>
          </a:ln>
        </p:spPr>
        <p:txBody>
          <a:bodyPr wrap="square" rtlCol="0">
            <a:spAutoFit/>
          </a:bodyPr>
          <a:lstStyle/>
          <a:p>
            <a:r>
              <a:rPr lang="en-US" sz="1400" b="1" dirty="0" smtClean="0"/>
              <a:t>Woman</a:t>
            </a:r>
          </a:p>
          <a:p>
            <a:pPr marL="171450" indent="-171450">
              <a:buFont typeface="Arial" panose="020B0604020202020204" pitchFamily="34" charset="0"/>
              <a:buChar char="•"/>
            </a:pPr>
            <a:r>
              <a:rPr lang="en-US" sz="1000" dirty="0" smtClean="0"/>
              <a:t>Anemia </a:t>
            </a:r>
            <a:r>
              <a:rPr lang="en-US" sz="1000" dirty="0"/>
              <a:t>Screening</a:t>
            </a:r>
          </a:p>
          <a:p>
            <a:pPr marL="171450" indent="-171450">
              <a:buFont typeface="Arial" panose="020B0604020202020204" pitchFamily="34" charset="0"/>
              <a:buChar char="•"/>
            </a:pPr>
            <a:r>
              <a:rPr lang="en-US" sz="1000" dirty="0" smtClean="0"/>
              <a:t>Bacteriuria &amp; Urinary Tract Infection</a:t>
            </a:r>
          </a:p>
          <a:p>
            <a:pPr marL="171450" indent="-171450">
              <a:buFont typeface="Arial" panose="020B0604020202020204" pitchFamily="34" charset="0"/>
              <a:buChar char="•"/>
            </a:pPr>
            <a:r>
              <a:rPr lang="en-US" sz="1000" dirty="0" smtClean="0"/>
              <a:t>BRCA Counseling</a:t>
            </a:r>
          </a:p>
          <a:p>
            <a:pPr marL="171450" indent="-171450">
              <a:buFont typeface="Arial" panose="020B0604020202020204" pitchFamily="34" charset="0"/>
              <a:buChar char="•"/>
            </a:pPr>
            <a:r>
              <a:rPr lang="en-US" sz="1000" dirty="0" smtClean="0"/>
              <a:t>Breast Cancer </a:t>
            </a:r>
            <a:r>
              <a:rPr lang="en-US" sz="1000" dirty="0"/>
              <a:t>Screening</a:t>
            </a:r>
          </a:p>
          <a:p>
            <a:pPr marL="171450" indent="-171450">
              <a:buFont typeface="Arial" panose="020B0604020202020204" pitchFamily="34" charset="0"/>
              <a:buChar char="•"/>
            </a:pPr>
            <a:r>
              <a:rPr lang="en-US" sz="1000" dirty="0" smtClean="0"/>
              <a:t>Breast Cancer Chemoprevention Counseling</a:t>
            </a:r>
          </a:p>
          <a:p>
            <a:pPr marL="171450" indent="-171450">
              <a:buFont typeface="Arial" panose="020B0604020202020204" pitchFamily="34" charset="0"/>
              <a:buChar char="•"/>
            </a:pPr>
            <a:r>
              <a:rPr lang="en-US" sz="1000" dirty="0" smtClean="0"/>
              <a:t>Cervical Cancer </a:t>
            </a:r>
            <a:r>
              <a:rPr lang="en-US" sz="1000" dirty="0"/>
              <a:t>Screening</a:t>
            </a:r>
          </a:p>
          <a:p>
            <a:pPr marL="171450" indent="-171450">
              <a:buFont typeface="Arial" panose="020B0604020202020204" pitchFamily="34" charset="0"/>
              <a:buChar char="•"/>
            </a:pPr>
            <a:r>
              <a:rPr lang="en-US" sz="1000" dirty="0" smtClean="0"/>
              <a:t>Chlamydia Infection </a:t>
            </a:r>
            <a:r>
              <a:rPr lang="en-US" sz="1000" dirty="0"/>
              <a:t>Screening</a:t>
            </a:r>
          </a:p>
          <a:p>
            <a:pPr marL="171450" indent="-171450">
              <a:buFont typeface="Arial" panose="020B0604020202020204" pitchFamily="34" charset="0"/>
              <a:buChar char="•"/>
            </a:pPr>
            <a:r>
              <a:rPr lang="en-US" sz="1000" dirty="0" smtClean="0"/>
              <a:t>Contraception Counseling </a:t>
            </a:r>
          </a:p>
          <a:p>
            <a:pPr marL="171450" indent="-171450">
              <a:buFont typeface="Arial" panose="020B0604020202020204" pitchFamily="34" charset="0"/>
              <a:buChar char="•"/>
            </a:pPr>
            <a:r>
              <a:rPr lang="en-US" sz="1000" dirty="0" smtClean="0"/>
              <a:t>Domestic Violence</a:t>
            </a:r>
          </a:p>
          <a:p>
            <a:pPr marL="171450" indent="-171450">
              <a:buFont typeface="Arial" panose="020B0604020202020204" pitchFamily="34" charset="0"/>
              <a:buChar char="•"/>
            </a:pPr>
            <a:r>
              <a:rPr lang="en-US" sz="1000" dirty="0" smtClean="0"/>
              <a:t>Counseling/Screening</a:t>
            </a:r>
            <a:endParaRPr lang="en-US" sz="1000" dirty="0"/>
          </a:p>
          <a:p>
            <a:pPr marL="171450" indent="-171450">
              <a:buFont typeface="Arial" panose="020B0604020202020204" pitchFamily="34" charset="0"/>
              <a:buChar char="•"/>
            </a:pPr>
            <a:r>
              <a:rPr lang="en-US" sz="1000" dirty="0" smtClean="0"/>
              <a:t>Gestational Diabetes </a:t>
            </a:r>
            <a:r>
              <a:rPr lang="en-US" sz="1000" dirty="0"/>
              <a:t>Screening</a:t>
            </a:r>
          </a:p>
          <a:p>
            <a:pPr marL="171450" indent="-171450">
              <a:buFont typeface="Arial" panose="020B0604020202020204" pitchFamily="34" charset="0"/>
              <a:buChar char="•"/>
            </a:pPr>
            <a:r>
              <a:rPr lang="en-US" sz="1000" dirty="0" smtClean="0"/>
              <a:t>Gonorrhea </a:t>
            </a:r>
            <a:r>
              <a:rPr lang="en-US" sz="1000" dirty="0"/>
              <a:t>Screening</a:t>
            </a:r>
          </a:p>
          <a:p>
            <a:pPr marL="171450" indent="-171450">
              <a:buFont typeface="Arial" panose="020B0604020202020204" pitchFamily="34" charset="0"/>
              <a:buChar char="•"/>
            </a:pPr>
            <a:r>
              <a:rPr lang="en-US" sz="1000" dirty="0" smtClean="0"/>
              <a:t>HPV Testing, every 3 year</a:t>
            </a:r>
          </a:p>
          <a:p>
            <a:pPr marL="171450" indent="-171450">
              <a:buFont typeface="Arial" panose="020B0604020202020204" pitchFamily="34" charset="0"/>
              <a:buChar char="•"/>
            </a:pPr>
            <a:r>
              <a:rPr lang="en-US" sz="1000" dirty="0" smtClean="0"/>
              <a:t>Tobacco Screening/ Counseling</a:t>
            </a:r>
          </a:p>
          <a:p>
            <a:pPr marL="171450" indent="-171450">
              <a:buFont typeface="Arial" panose="020B0604020202020204" pitchFamily="34" charset="0"/>
              <a:buChar char="•"/>
            </a:pPr>
            <a:r>
              <a:rPr lang="en-US" sz="1000" dirty="0" smtClean="0"/>
              <a:t>STI Counseling </a:t>
            </a:r>
          </a:p>
          <a:p>
            <a:pPr marL="171450" indent="-171450">
              <a:buFont typeface="Arial" panose="020B0604020202020204" pitchFamily="34" charset="0"/>
              <a:buChar char="•"/>
            </a:pPr>
            <a:r>
              <a:rPr lang="en-US" sz="1000" dirty="0" smtClean="0"/>
              <a:t>Syphilis Screening</a:t>
            </a:r>
            <a:endParaRPr lang="en-US" sz="1000" dirty="0"/>
          </a:p>
        </p:txBody>
      </p:sp>
      <p:sp>
        <p:nvSpPr>
          <p:cNvPr id="13" name="TextBox 12"/>
          <p:cNvSpPr txBox="1"/>
          <p:nvPr/>
        </p:nvSpPr>
        <p:spPr>
          <a:xfrm>
            <a:off x="6679830" y="3019425"/>
            <a:ext cx="1866217" cy="3693319"/>
          </a:xfrm>
          <a:prstGeom prst="rect">
            <a:avLst/>
          </a:prstGeom>
          <a:noFill/>
          <a:ln>
            <a:solidFill>
              <a:srgbClr val="009999"/>
            </a:solidFill>
          </a:ln>
        </p:spPr>
        <p:txBody>
          <a:bodyPr wrap="none" rtlCol="0">
            <a:spAutoFit/>
          </a:bodyPr>
          <a:lstStyle/>
          <a:p>
            <a:r>
              <a:rPr lang="en-US" sz="1400" b="1" dirty="0" smtClean="0"/>
              <a:t>Adults</a:t>
            </a:r>
          </a:p>
          <a:p>
            <a:pPr marL="171450" indent="-171450">
              <a:buFont typeface="Arial" panose="020B0604020202020204" pitchFamily="34" charset="0"/>
              <a:buChar char="•"/>
            </a:pPr>
            <a:r>
              <a:rPr lang="en-US" sz="1000" dirty="0" smtClean="0"/>
              <a:t>Blood Pressure </a:t>
            </a:r>
            <a:r>
              <a:rPr lang="en-US" sz="1000" dirty="0"/>
              <a:t>Screening</a:t>
            </a:r>
          </a:p>
          <a:p>
            <a:pPr marL="171450" indent="-171450">
              <a:buFont typeface="Arial" panose="020B0604020202020204" pitchFamily="34" charset="0"/>
              <a:buChar char="•"/>
            </a:pPr>
            <a:r>
              <a:rPr lang="en-US" sz="1000" dirty="0" smtClean="0"/>
              <a:t>Cholesterol </a:t>
            </a:r>
            <a:r>
              <a:rPr lang="en-US" sz="1000" dirty="0"/>
              <a:t>Screening</a:t>
            </a:r>
          </a:p>
          <a:p>
            <a:pPr marL="171450" indent="-171450">
              <a:buFont typeface="Arial" panose="020B0604020202020204" pitchFamily="34" charset="0"/>
              <a:buChar char="•"/>
            </a:pPr>
            <a:r>
              <a:rPr lang="en-US" sz="1000" dirty="0" smtClean="0"/>
              <a:t>Colorectal Cancer </a:t>
            </a:r>
            <a:r>
              <a:rPr lang="en-US" sz="1000" dirty="0"/>
              <a:t>Screening</a:t>
            </a:r>
          </a:p>
          <a:p>
            <a:pPr marL="171450" indent="-171450">
              <a:buFont typeface="Arial" panose="020B0604020202020204" pitchFamily="34" charset="0"/>
              <a:buChar char="•"/>
            </a:pPr>
            <a:r>
              <a:rPr lang="en-US" sz="1000" dirty="0" smtClean="0"/>
              <a:t>Depression </a:t>
            </a:r>
            <a:r>
              <a:rPr lang="en-US" sz="1000" dirty="0"/>
              <a:t>Screening</a:t>
            </a:r>
          </a:p>
          <a:p>
            <a:pPr marL="171450" indent="-171450">
              <a:buFont typeface="Arial" panose="020B0604020202020204" pitchFamily="34" charset="0"/>
              <a:buChar char="•"/>
            </a:pPr>
            <a:r>
              <a:rPr lang="en-US" sz="1000" dirty="0" smtClean="0"/>
              <a:t>Type II Diabetes </a:t>
            </a:r>
            <a:r>
              <a:rPr lang="en-US" sz="1000" dirty="0"/>
              <a:t>Screening</a:t>
            </a:r>
          </a:p>
          <a:p>
            <a:pPr marL="171450" indent="-171450">
              <a:buFont typeface="Arial" panose="020B0604020202020204" pitchFamily="34" charset="0"/>
              <a:buChar char="•"/>
            </a:pPr>
            <a:r>
              <a:rPr lang="en-US" sz="1000" dirty="0" smtClean="0"/>
              <a:t>Diet Counseling</a:t>
            </a:r>
          </a:p>
          <a:p>
            <a:pPr marL="171450" indent="-171450">
              <a:buFont typeface="Arial" panose="020B0604020202020204" pitchFamily="34" charset="0"/>
              <a:buChar char="•"/>
            </a:pPr>
            <a:r>
              <a:rPr lang="en-US" sz="1000" dirty="0" smtClean="0"/>
              <a:t>HIV Screening</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a:p>
          <a:p>
            <a:endParaRPr lang="en-US" sz="1000" dirty="0"/>
          </a:p>
          <a:p>
            <a:endParaRPr lang="en-US" sz="1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27398"/>
            <a:ext cx="819489" cy="91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027253"/>
            <a:ext cx="914400" cy="91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9084" y="2089878"/>
            <a:ext cx="1403231" cy="79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1824" y="2112404"/>
            <a:ext cx="1171575" cy="77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6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1066800"/>
            <a:ext cx="1076325" cy="685260"/>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1143000" y="228600"/>
            <a:ext cx="6880225" cy="6480809"/>
          </a:xfrm>
          <a:prstGeom prst="triangle">
            <a:avLst>
              <a:gd name="adj" fmla="val 49805"/>
            </a:avLst>
          </a:prstGeom>
          <a:gradFill flip="none" rotWithShape="0">
            <a:gsLst>
              <a:gs pos="0">
                <a:schemeClr val="tx2">
                  <a:lumMod val="40000"/>
                  <a:lumOff val="60000"/>
                </a:schemeClr>
              </a:gs>
              <a:gs pos="39000">
                <a:srgbClr val="C4D6EB"/>
              </a:gs>
              <a:gs pos="23000">
                <a:schemeClr val="tx2">
                  <a:lumMod val="40000"/>
                  <a:lumOff val="60000"/>
                </a:schemeClr>
              </a:gs>
              <a:gs pos="96000">
                <a:schemeClr val="accent4">
                  <a:lumMod val="40000"/>
                  <a:lumOff val="60000"/>
                </a:schemeClr>
              </a:gs>
            </a:gsLst>
            <a:lin ang="5400000" scaled="0"/>
            <a:tileRect r="-100000" b="-100000"/>
          </a:gradFill>
          <a:ln w="50800">
            <a:solidFill>
              <a:schemeClr val="accent3">
                <a:lumMod val="50000"/>
              </a:schemeClr>
            </a:solidFill>
          </a:ln>
          <a:effectLst>
            <a:glow rad="63500">
              <a:schemeClr val="accent3">
                <a:lumMod val="50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14"/>
          <p:cNvSpPr txBox="1">
            <a:spLocks noChangeArrowheads="1"/>
          </p:cNvSpPr>
          <p:nvPr/>
        </p:nvSpPr>
        <p:spPr bwMode="auto">
          <a:xfrm>
            <a:off x="-152400" y="1752600"/>
            <a:ext cx="356354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JK FINANCIALS’</a:t>
            </a:r>
            <a:endParaRPr kumimoji="0" lang="en-US" altLang="en-US" sz="2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“AFFORDABLE SOLUTION”</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6" name="Text Box 6"/>
          <p:cNvSpPr txBox="1">
            <a:spLocks noChangeArrowheads="1"/>
          </p:cNvSpPr>
          <p:nvPr/>
        </p:nvSpPr>
        <p:spPr bwMode="auto">
          <a:xfrm>
            <a:off x="2286000" y="4572000"/>
            <a:ext cx="4419600" cy="124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Critical Illness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lump sum cash benefit to cover costs not taken care of by your medical plan (time off work; caregiver expenses; travel costs for treatments; etc.)</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2895600" y="3265488"/>
            <a:ext cx="3428999"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Accident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cash benefit in the event of an accidental injury to help pay for expenses not covered by your medical plan.</a:t>
            </a:r>
            <a:endParaRPr kumimoji="0" lang="en-US" altLang="en-US" sz="1600" b="0" i="0" u="none" strike="noStrike" cap="none" normalizeH="0" baseline="0" dirty="0" smtClean="0">
              <a:ln>
                <a:noFill/>
              </a:ln>
              <a:solidFill>
                <a:schemeClr val="tx1"/>
              </a:solidFill>
              <a:effectLst/>
              <a:latin typeface="+mn-lt"/>
            </a:endParaRPr>
          </a:p>
        </p:txBody>
      </p:sp>
      <p:sp>
        <p:nvSpPr>
          <p:cNvPr id="8" name="Text Box 4"/>
          <p:cNvSpPr txBox="1">
            <a:spLocks noChangeArrowheads="1"/>
          </p:cNvSpPr>
          <p:nvPr/>
        </p:nvSpPr>
        <p:spPr bwMode="auto">
          <a:xfrm>
            <a:off x="3276600" y="2288600"/>
            <a:ext cx="2620961" cy="9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Prescriptions </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Provides a substantial discount on both Name Brand and Generic medication. </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1752600" y="5715000"/>
            <a:ext cx="5664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Major Medical</a:t>
            </a:r>
            <a:endParaRPr kumimoji="0" lang="en-US" altLang="en-US" sz="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en-US" altLang="en-US" b="1" dirty="0" smtClean="0">
                <a:solidFill>
                  <a:srgbClr val="00B050"/>
                </a:solidFill>
                <a:latin typeface="+mn-lt"/>
                <a:cs typeface="Times New Roman" pitchFamily="18" charset="0"/>
              </a:rPr>
              <a:t>One Share Health</a:t>
            </a:r>
            <a:endParaRPr kumimoji="0" lang="en-US" altLang="en-US" sz="1800" b="0" i="0" u="none" strike="noStrike" cap="none" normalizeH="0" baseline="0" dirty="0" smtClean="0">
              <a:ln>
                <a:noFill/>
              </a:ln>
              <a:solidFill>
                <a:schemeClr val="tx1"/>
              </a:solidFill>
              <a:effectLst/>
              <a:latin typeface="+mn-lt"/>
            </a:endParaRPr>
          </a:p>
        </p:txBody>
      </p:sp>
      <p:cxnSp>
        <p:nvCxnSpPr>
          <p:cNvPr id="13" name="Straight Connector 12"/>
          <p:cNvCxnSpPr/>
          <p:nvPr/>
        </p:nvCxnSpPr>
        <p:spPr>
          <a:xfrm>
            <a:off x="2971800" y="3429000"/>
            <a:ext cx="323405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62200" y="4572000"/>
            <a:ext cx="4419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3579813" y="990600"/>
            <a:ext cx="1982787" cy="142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Additional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Optional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Benefits</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Dental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Optical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Disability</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Life Insurance</a:t>
            </a:r>
            <a:endParaRPr kumimoji="0" lang="en-US" altLang="en-US" sz="1600" b="0" i="0" u="none" strike="noStrike" cap="none" normalizeH="0" baseline="0" dirty="0" smtClean="0">
              <a:ln>
                <a:noFill/>
              </a:ln>
              <a:solidFill>
                <a:schemeClr val="tx1"/>
              </a:solidFill>
              <a:effectLst/>
              <a:latin typeface="+mn-lt"/>
            </a:endParaRPr>
          </a:p>
        </p:txBody>
      </p:sp>
      <p:sp>
        <p:nvSpPr>
          <p:cNvPr id="17" name="Rectangle 17"/>
          <p:cNvSpPr>
            <a:spLocks noChangeArrowheads="1"/>
          </p:cNvSpPr>
          <p:nvPr/>
        </p:nvSpPr>
        <p:spPr bwMode="auto">
          <a:xfrm>
            <a:off x="3"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3"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49" name="Straight Connector 48"/>
          <p:cNvCxnSpPr/>
          <p:nvPr/>
        </p:nvCxnSpPr>
        <p:spPr>
          <a:xfrm>
            <a:off x="1600200" y="5943600"/>
            <a:ext cx="5943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2514600"/>
            <a:ext cx="228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8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xEl>
                                              <p:pRg st="3" end="3"/>
                                            </p:txEl>
                                          </p:spTgt>
                                        </p:tgtEl>
                                        <p:attrNameLst>
                                          <p:attrName>style.visibility</p:attrName>
                                        </p:attrNameLst>
                                      </p:cBhvr>
                                      <p:to>
                                        <p:strVal val="visible"/>
                                      </p:to>
                                    </p:set>
                                    <p:anim calcmode="lin" valueType="num">
                                      <p:cBhvr additive="base">
                                        <p:cTn id="7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
                                            <p:txEl>
                                              <p:pRg st="4" end="4"/>
                                            </p:txEl>
                                          </p:spTgt>
                                        </p:tgtEl>
                                        <p:attrNameLst>
                                          <p:attrName>style.visibility</p:attrName>
                                        </p:attrNameLst>
                                      </p:cBhvr>
                                      <p:to>
                                        <p:strVal val="visible"/>
                                      </p:to>
                                    </p:set>
                                    <p:anim calcmode="lin" valueType="num">
                                      <p:cBhvr additive="base">
                                        <p:cTn id="8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xEl>
                                              <p:pRg st="5" end="5"/>
                                            </p:txEl>
                                          </p:spTgt>
                                        </p:tgtEl>
                                        <p:attrNameLst>
                                          <p:attrName>style.visibility</p:attrName>
                                        </p:attrNameLst>
                                      </p:cBhvr>
                                      <p:to>
                                        <p:strVal val="visible"/>
                                      </p:to>
                                    </p:set>
                                    <p:anim calcmode="lin" valueType="num">
                                      <p:cBhvr additive="base">
                                        <p:cTn id="8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
                                            <p:txEl>
                                              <p:pRg st="6" end="6"/>
                                            </p:txEl>
                                          </p:spTgt>
                                        </p:tgtEl>
                                        <p:attrNameLst>
                                          <p:attrName>style.visibility</p:attrName>
                                        </p:attrNameLst>
                                      </p:cBhvr>
                                      <p:to>
                                        <p:strVal val="visible"/>
                                      </p:to>
                                    </p:set>
                                    <p:anim calcmode="lin" valueType="num">
                                      <p:cBhvr additive="base">
                                        <p:cTn id="9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95" presetID="1" presetClass="entr" presetSubtype="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09800"/>
            <a:ext cx="8496300" cy="861774"/>
          </a:xfrm>
          <a:prstGeom prst="rect">
            <a:avLst/>
          </a:prstGeom>
          <a:noFill/>
        </p:spPr>
        <p:txBody>
          <a:bodyPr wrap="square" rtlCol="0">
            <a:spAutoFit/>
          </a:bodyPr>
          <a:lstStyle/>
          <a:p>
            <a:r>
              <a:rPr lang="en-US" sz="1400" b="1" dirty="0"/>
              <a:t> </a:t>
            </a:r>
            <a:endParaRPr lang="en-US" sz="1400" dirty="0"/>
          </a:p>
          <a:p>
            <a:r>
              <a:rPr lang="en-US" b="1" dirty="0"/>
              <a:t>Pays a lump-sum benefit of </a:t>
            </a:r>
            <a:r>
              <a:rPr lang="en-US" b="1" dirty="0" smtClean="0"/>
              <a:t>$10 - $100K </a:t>
            </a:r>
            <a:r>
              <a:rPr lang="en-US" b="1" dirty="0"/>
              <a:t>upon a first occurrence of the qualifying </a:t>
            </a:r>
            <a:r>
              <a:rPr lang="en-US" b="1" dirty="0" smtClean="0"/>
              <a:t>event</a:t>
            </a:r>
            <a:endParaRPr lang="en-US" dirty="0"/>
          </a:p>
          <a:p>
            <a:r>
              <a:rPr lang="en-US" b="1" dirty="0" smtClean="0"/>
              <a:t>or diagnosis </a:t>
            </a:r>
            <a:r>
              <a:rPr lang="en-US" b="1" dirty="0"/>
              <a:t>listed below, subject to a 30-day waiting period.</a:t>
            </a:r>
            <a:endParaRPr lang="en-US" dirty="0"/>
          </a:p>
        </p:txBody>
      </p:sp>
      <p:sp>
        <p:nvSpPr>
          <p:cNvPr id="9" name="Content Placeholder 1"/>
          <p:cNvSpPr txBox="1">
            <a:spLocks/>
          </p:cNvSpPr>
          <p:nvPr/>
        </p:nvSpPr>
        <p:spPr>
          <a:xfrm>
            <a:off x="609600" y="3048000"/>
            <a:ext cx="7408333" cy="2133600"/>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800" b="1" dirty="0" smtClean="0">
                <a:solidFill>
                  <a:srgbClr val="302C24"/>
                </a:solidFill>
              </a:rPr>
              <a:t>Qualifying Event Paid at 100%</a:t>
            </a:r>
          </a:p>
          <a:p>
            <a:pPr lvl="1">
              <a:buFont typeface="Arial" panose="020B0604020202020204" pitchFamily="34" charset="0"/>
              <a:buChar char="•"/>
            </a:pPr>
            <a:r>
              <a:rPr lang="en-US" sz="1800" dirty="0">
                <a:solidFill>
                  <a:srgbClr val="302C24"/>
                </a:solidFill>
              </a:rPr>
              <a:t>Advanced Alzheimer’s, ALS, </a:t>
            </a:r>
            <a:r>
              <a:rPr lang="en-US" sz="1800" dirty="0" smtClean="0">
                <a:solidFill>
                  <a:srgbClr val="302C24"/>
                </a:solidFill>
              </a:rPr>
              <a:t>invasive </a:t>
            </a:r>
            <a:r>
              <a:rPr lang="en-US" sz="1800" dirty="0">
                <a:solidFill>
                  <a:srgbClr val="302C24"/>
                </a:solidFill>
              </a:rPr>
              <a:t>cancer, </a:t>
            </a:r>
            <a:r>
              <a:rPr lang="en-US" sz="1800" dirty="0" smtClean="0">
                <a:solidFill>
                  <a:srgbClr val="302C24"/>
                </a:solidFill>
              </a:rPr>
              <a:t>coma, </a:t>
            </a:r>
            <a:r>
              <a:rPr lang="en-US" sz="1800" dirty="0">
                <a:solidFill>
                  <a:srgbClr val="302C24"/>
                </a:solidFill>
              </a:rPr>
              <a:t>heart attack, major organ transplant, stroke, end-stage renal </a:t>
            </a:r>
            <a:r>
              <a:rPr lang="en-US" sz="1800" dirty="0" smtClean="0">
                <a:solidFill>
                  <a:srgbClr val="302C24"/>
                </a:solidFill>
              </a:rPr>
              <a:t>failure, major burns, paralysis.</a:t>
            </a:r>
          </a:p>
          <a:p>
            <a:r>
              <a:rPr lang="en-US" sz="1800" b="1" dirty="0" smtClean="0">
                <a:solidFill>
                  <a:srgbClr val="302C24"/>
                </a:solidFill>
              </a:rPr>
              <a:t>Qualifying Event Paid at 25%</a:t>
            </a:r>
          </a:p>
          <a:p>
            <a:pPr lvl="1">
              <a:buFont typeface="Arial" panose="020B0604020202020204" pitchFamily="34" charset="0"/>
              <a:buChar char="•"/>
            </a:pPr>
            <a:r>
              <a:rPr lang="en-US" sz="1800" dirty="0">
                <a:solidFill>
                  <a:srgbClr val="302C24"/>
                </a:solidFill>
              </a:rPr>
              <a:t>Benign brain tumor, cancer in situ, coronary artery bypass</a:t>
            </a:r>
            <a:r>
              <a:rPr lang="en-US" sz="1800" dirty="0" smtClean="0">
                <a:solidFill>
                  <a:srgbClr val="302C24"/>
                </a:solidFill>
              </a:rPr>
              <a:t>.</a:t>
            </a:r>
          </a:p>
          <a:p>
            <a:endParaRPr lang="en-US" dirty="0"/>
          </a:p>
        </p:txBody>
      </p:sp>
      <p:pic>
        <p:nvPicPr>
          <p:cNvPr id="20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1" y="1210858"/>
            <a:ext cx="975715" cy="62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6324600"/>
            <a:ext cx="7239000" cy="338554"/>
          </a:xfrm>
          <a:prstGeom prst="rect">
            <a:avLst/>
          </a:prstGeom>
        </p:spPr>
        <p:txBody>
          <a:bodyPr wrap="square">
            <a:spAutoFit/>
          </a:bodyPr>
          <a:lstStyle/>
          <a:p>
            <a:pPr algn="ctr"/>
            <a:r>
              <a:rPr lang="en-US" sz="1600" dirty="0"/>
              <a:t>JK Financial</a:t>
            </a:r>
            <a:r>
              <a:rPr lang="mr-IN" sz="1600" dirty="0"/>
              <a:t>…</a:t>
            </a:r>
            <a:r>
              <a:rPr lang="en-US" sz="1600" dirty="0"/>
              <a:t>Protecting Your Future</a:t>
            </a:r>
            <a:r>
              <a:rPr lang="mr-IN" sz="1600" dirty="0"/>
              <a:t>…</a:t>
            </a:r>
            <a:r>
              <a:rPr lang="en-US" sz="1600" dirty="0"/>
              <a:t>Keeping our Promises!</a:t>
            </a:r>
          </a:p>
        </p:txBody>
      </p:sp>
      <p:sp>
        <p:nvSpPr>
          <p:cNvPr id="5" name="Rectangle 4"/>
          <p:cNvSpPr/>
          <p:nvPr/>
        </p:nvSpPr>
        <p:spPr>
          <a:xfrm>
            <a:off x="3048000" y="1600200"/>
            <a:ext cx="2914705" cy="577081"/>
          </a:xfrm>
          <a:prstGeom prst="rect">
            <a:avLst/>
          </a:prstGeom>
        </p:spPr>
        <p:txBody>
          <a:bodyPr wrap="none">
            <a:spAutoFit/>
          </a:bodyPr>
          <a:lstStyle/>
          <a:p>
            <a:pPr algn="ctr">
              <a:lnSpc>
                <a:spcPct val="115000"/>
              </a:lnSpc>
            </a:pPr>
            <a:r>
              <a:rPr lang="en-US" sz="2800" b="1" cap="all" dirty="0" smtClean="0">
                <a:solidFill>
                  <a:srgbClr val="B19C41"/>
                </a:solidFill>
                <a:ea typeface="Calibri"/>
                <a:cs typeface="Times New Roman"/>
              </a:rPr>
              <a:t>Critical Illness</a:t>
            </a:r>
            <a:endParaRPr lang="en-US" sz="2800" dirty="0">
              <a:solidFill>
                <a:srgbClr val="B19C41"/>
              </a:solidFill>
              <a:ea typeface="Calibri"/>
              <a:cs typeface="Times New Roman"/>
            </a:endParaRPr>
          </a:p>
        </p:txBody>
      </p:sp>
    </p:spTree>
    <p:extLst>
      <p:ext uri="{BB962C8B-B14F-4D97-AF65-F5344CB8AC3E}">
        <p14:creationId xmlns:p14="http://schemas.microsoft.com/office/powerpoint/2010/main" val="360933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1066800"/>
            <a:ext cx="1076325" cy="685260"/>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1143000" y="228600"/>
            <a:ext cx="6880225" cy="6480809"/>
          </a:xfrm>
          <a:prstGeom prst="triangle">
            <a:avLst>
              <a:gd name="adj" fmla="val 49805"/>
            </a:avLst>
          </a:prstGeom>
          <a:gradFill flip="none" rotWithShape="0">
            <a:gsLst>
              <a:gs pos="0">
                <a:schemeClr val="tx2">
                  <a:lumMod val="40000"/>
                  <a:lumOff val="60000"/>
                </a:schemeClr>
              </a:gs>
              <a:gs pos="39000">
                <a:srgbClr val="C4D6EB"/>
              </a:gs>
              <a:gs pos="23000">
                <a:schemeClr val="tx2">
                  <a:lumMod val="40000"/>
                  <a:lumOff val="60000"/>
                </a:schemeClr>
              </a:gs>
              <a:gs pos="96000">
                <a:schemeClr val="accent4">
                  <a:lumMod val="40000"/>
                  <a:lumOff val="60000"/>
                </a:schemeClr>
              </a:gs>
            </a:gsLst>
            <a:lin ang="5400000" scaled="0"/>
            <a:tileRect r="-100000" b="-100000"/>
          </a:gradFill>
          <a:ln w="50800">
            <a:solidFill>
              <a:schemeClr val="accent3">
                <a:lumMod val="50000"/>
              </a:schemeClr>
            </a:solidFill>
          </a:ln>
          <a:effectLst>
            <a:glow rad="63500">
              <a:schemeClr val="accent3">
                <a:lumMod val="50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14"/>
          <p:cNvSpPr txBox="1">
            <a:spLocks noChangeArrowheads="1"/>
          </p:cNvSpPr>
          <p:nvPr/>
        </p:nvSpPr>
        <p:spPr bwMode="auto">
          <a:xfrm>
            <a:off x="-152400" y="1752600"/>
            <a:ext cx="356354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JK FINANCIALS’</a:t>
            </a:r>
            <a:endParaRPr kumimoji="0" lang="en-US" altLang="en-US" sz="2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“AFFORDABLE SOLUTION”</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6" name="Text Box 6"/>
          <p:cNvSpPr txBox="1">
            <a:spLocks noChangeArrowheads="1"/>
          </p:cNvSpPr>
          <p:nvPr/>
        </p:nvSpPr>
        <p:spPr bwMode="auto">
          <a:xfrm>
            <a:off x="2286000" y="4572000"/>
            <a:ext cx="4419600" cy="124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Critical Illness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lump sum cash benefit to cover costs not taken care of by your medical plan (time off work; caregiver expenses; travel costs for treatments; etc.)</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2895600" y="3265488"/>
            <a:ext cx="3428999"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Accident Coverage</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Pays you a cash benefit in the event of an accidental injury to help pay for expenses not covered by your medical plan.</a:t>
            </a:r>
            <a:endParaRPr kumimoji="0" lang="en-US" altLang="en-US" sz="1600" b="0" i="0" u="none" strike="noStrike" cap="none" normalizeH="0" baseline="0" dirty="0" smtClean="0">
              <a:ln>
                <a:noFill/>
              </a:ln>
              <a:solidFill>
                <a:schemeClr val="tx1"/>
              </a:solidFill>
              <a:effectLst/>
              <a:latin typeface="+mn-lt"/>
            </a:endParaRPr>
          </a:p>
        </p:txBody>
      </p:sp>
      <p:sp>
        <p:nvSpPr>
          <p:cNvPr id="8" name="Text Box 4"/>
          <p:cNvSpPr txBox="1">
            <a:spLocks noChangeArrowheads="1"/>
          </p:cNvSpPr>
          <p:nvPr/>
        </p:nvSpPr>
        <p:spPr bwMode="auto">
          <a:xfrm>
            <a:off x="3276600" y="2288600"/>
            <a:ext cx="2620961" cy="9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Prescriptions </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Provides a substantial discount on both Name Brand and Generic medication. </a:t>
            </a:r>
            <a:endParaRPr kumimoji="0" lang="en-US" altLang="en-US" sz="5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1752600" y="5715000"/>
            <a:ext cx="5664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mn-lt"/>
                <a:ea typeface="Calibri" pitchFamily="34" charset="0"/>
                <a:cs typeface="Times New Roman" pitchFamily="18" charset="0"/>
              </a:rPr>
              <a:t>Major Medical</a:t>
            </a:r>
            <a:endParaRPr kumimoji="0" lang="en-US" altLang="en-US" sz="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en-US" altLang="en-US" b="1" dirty="0" smtClean="0">
                <a:solidFill>
                  <a:srgbClr val="00B050"/>
                </a:solidFill>
                <a:latin typeface="+mn-lt"/>
                <a:cs typeface="Times New Roman" pitchFamily="18" charset="0"/>
              </a:rPr>
              <a:t>One Share Health</a:t>
            </a:r>
            <a:endParaRPr kumimoji="0" lang="en-US" altLang="en-US" sz="1800" b="0" i="0" u="none" strike="noStrike" cap="none" normalizeH="0" baseline="0" dirty="0" smtClean="0">
              <a:ln>
                <a:noFill/>
              </a:ln>
              <a:solidFill>
                <a:schemeClr val="tx1"/>
              </a:solidFill>
              <a:effectLst/>
              <a:latin typeface="+mn-lt"/>
            </a:endParaRPr>
          </a:p>
        </p:txBody>
      </p:sp>
      <p:cxnSp>
        <p:nvCxnSpPr>
          <p:cNvPr id="13" name="Straight Connector 12"/>
          <p:cNvCxnSpPr/>
          <p:nvPr/>
        </p:nvCxnSpPr>
        <p:spPr>
          <a:xfrm>
            <a:off x="2971800" y="3429000"/>
            <a:ext cx="323405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62200" y="4572000"/>
            <a:ext cx="4419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3579813" y="990600"/>
            <a:ext cx="1982787" cy="142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Additional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Optional </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mn-lt"/>
                <a:ea typeface="Calibri" pitchFamily="34" charset="0"/>
                <a:cs typeface="Times New Roman" pitchFamily="18" charset="0"/>
              </a:rPr>
              <a:t>Benefits</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Dental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Optical</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Disability</a:t>
            </a:r>
            <a:endParaRPr kumimoji="0" lang="en-US" altLang="en-US" sz="5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2060"/>
                </a:solidFill>
                <a:effectLst/>
                <a:latin typeface="+mn-lt"/>
                <a:ea typeface="Calibri" pitchFamily="34" charset="0"/>
                <a:cs typeface="Times New Roman" pitchFamily="18" charset="0"/>
              </a:rPr>
              <a:t>Life Insurance</a:t>
            </a:r>
            <a:endParaRPr kumimoji="0" lang="en-US" altLang="en-US" sz="1600" b="0" i="0" u="none" strike="noStrike" cap="none" normalizeH="0" baseline="0" dirty="0" smtClean="0">
              <a:ln>
                <a:noFill/>
              </a:ln>
              <a:solidFill>
                <a:schemeClr val="tx1"/>
              </a:solidFill>
              <a:effectLst/>
              <a:latin typeface="+mn-lt"/>
            </a:endParaRPr>
          </a:p>
        </p:txBody>
      </p:sp>
      <p:sp>
        <p:nvSpPr>
          <p:cNvPr id="17" name="Rectangle 17"/>
          <p:cNvSpPr>
            <a:spLocks noChangeArrowheads="1"/>
          </p:cNvSpPr>
          <p:nvPr/>
        </p:nvSpPr>
        <p:spPr bwMode="auto">
          <a:xfrm>
            <a:off x="3"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8"/>
          <p:cNvSpPr>
            <a:spLocks noChangeArrowheads="1"/>
          </p:cNvSpPr>
          <p:nvPr/>
        </p:nvSpPr>
        <p:spPr bwMode="auto">
          <a:xfrm>
            <a:off x="3"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49" name="Straight Connector 48"/>
          <p:cNvCxnSpPr/>
          <p:nvPr/>
        </p:nvCxnSpPr>
        <p:spPr>
          <a:xfrm>
            <a:off x="1600200" y="5943600"/>
            <a:ext cx="5943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2514600"/>
            <a:ext cx="228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8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xEl>
                                              <p:pRg st="3" end="3"/>
                                            </p:txEl>
                                          </p:spTgt>
                                        </p:tgtEl>
                                        <p:attrNameLst>
                                          <p:attrName>style.visibility</p:attrName>
                                        </p:attrNameLst>
                                      </p:cBhvr>
                                      <p:to>
                                        <p:strVal val="visible"/>
                                      </p:to>
                                    </p:set>
                                    <p:anim calcmode="lin" valueType="num">
                                      <p:cBhvr additive="base">
                                        <p:cTn id="7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
                                            <p:txEl>
                                              <p:pRg st="4" end="4"/>
                                            </p:txEl>
                                          </p:spTgt>
                                        </p:tgtEl>
                                        <p:attrNameLst>
                                          <p:attrName>style.visibility</p:attrName>
                                        </p:attrNameLst>
                                      </p:cBhvr>
                                      <p:to>
                                        <p:strVal val="visible"/>
                                      </p:to>
                                    </p:set>
                                    <p:anim calcmode="lin" valueType="num">
                                      <p:cBhvr additive="base">
                                        <p:cTn id="8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xEl>
                                              <p:pRg st="5" end="5"/>
                                            </p:txEl>
                                          </p:spTgt>
                                        </p:tgtEl>
                                        <p:attrNameLst>
                                          <p:attrName>style.visibility</p:attrName>
                                        </p:attrNameLst>
                                      </p:cBhvr>
                                      <p:to>
                                        <p:strVal val="visible"/>
                                      </p:to>
                                    </p:set>
                                    <p:anim calcmode="lin" valueType="num">
                                      <p:cBhvr additive="base">
                                        <p:cTn id="8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
                                            <p:txEl>
                                              <p:pRg st="6" end="6"/>
                                            </p:txEl>
                                          </p:spTgt>
                                        </p:tgtEl>
                                        <p:attrNameLst>
                                          <p:attrName>style.visibility</p:attrName>
                                        </p:attrNameLst>
                                      </p:cBhvr>
                                      <p:to>
                                        <p:strVal val="visible"/>
                                      </p:to>
                                    </p:set>
                                    <p:anim calcmode="lin" valueType="num">
                                      <p:cBhvr additive="base">
                                        <p:cTn id="9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95" presetID="1" presetClass="entr" presetSubtype="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9426</TotalTime>
  <Words>1420</Words>
  <Application>Microsoft Macintosh PowerPoint</Application>
  <PresentationFormat>On-screen Show (4:3)</PresentationFormat>
  <Paragraphs>329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JK Financials’ Affordable Solution</vt:lpstr>
      <vt:lpstr>What are some of the Problems/ Concerns you have with Your Current Health Insurance Plan and/or Health Insurance Today in General? </vt:lpstr>
      <vt:lpstr>PowerPoint Presentation</vt:lpstr>
      <vt:lpstr>Statement of Beliefs</vt:lpstr>
      <vt:lpstr>One Share Health Classic Programs Multiplan PHCS Network: One  Share Health provides you access to the largest PPO                                       network in the nation with over 1 million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JK Financials’ Alternative</dc:title>
  <dc:creator>Paul Borland</dc:creator>
  <cp:lastModifiedBy>Tim Kettler</cp:lastModifiedBy>
  <cp:revision>95</cp:revision>
  <dcterms:created xsi:type="dcterms:W3CDTF">2016-07-12T01:55:41Z</dcterms:created>
  <dcterms:modified xsi:type="dcterms:W3CDTF">2019-04-16T13:48:25Z</dcterms:modified>
</cp:coreProperties>
</file>